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32"/>
  </p:notesMasterIdLst>
  <p:handoutMasterIdLst>
    <p:handoutMasterId r:id="rId33"/>
  </p:handoutMasterIdLst>
  <p:sldIdLst>
    <p:sldId id="281" r:id="rId5"/>
    <p:sldId id="284" r:id="rId6"/>
    <p:sldId id="280" r:id="rId7"/>
    <p:sldId id="278" r:id="rId8"/>
    <p:sldId id="261" r:id="rId9"/>
    <p:sldId id="273" r:id="rId10"/>
    <p:sldId id="279" r:id="rId11"/>
    <p:sldId id="265" r:id="rId12"/>
    <p:sldId id="277" r:id="rId13"/>
    <p:sldId id="268" r:id="rId14"/>
    <p:sldId id="266"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FE2594-D54A-4971-960E-815ABFD2C9FD}">
          <p14:sldIdLst>
            <p14:sldId id="281"/>
            <p14:sldId id="284"/>
            <p14:sldId id="280"/>
            <p14:sldId id="278"/>
            <p14:sldId id="261"/>
            <p14:sldId id="273"/>
            <p14:sldId id="279"/>
            <p14:sldId id="265"/>
            <p14:sldId id="277"/>
            <p14:sldId id="268"/>
            <p14:sldId id="266"/>
            <p14:sldId id="292"/>
            <p14:sldId id="293"/>
            <p14:sldId id="294"/>
            <p14:sldId id="295"/>
            <p14:sldId id="296"/>
            <p14:sldId id="297"/>
            <p14:sldId id="298"/>
            <p14:sldId id="299"/>
            <p14:sldId id="300"/>
            <p14:sldId id="301"/>
            <p14:sldId id="302"/>
            <p14:sldId id="303"/>
            <p14:sldId id="304"/>
            <p14:sldId id="305"/>
            <p14:sldId id="306"/>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MIT VERMA (BTECH10015.22@bitmesra.ac.in)" initials="SV(" lastIdx="2" clrIdx="0">
    <p:extLst>
      <p:ext uri="{19B8F6BF-5375-455C-9EA6-DF929625EA0E}">
        <p15:presenceInfo xmlns:p15="http://schemas.microsoft.com/office/powerpoint/2012/main" userId="SUMIT VERMA (BTECH10015.22@bitmesra.ac.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8" autoAdjust="0"/>
    <p:restoredTop sz="82353" autoAdjust="0"/>
  </p:normalViewPr>
  <p:slideViewPr>
    <p:cSldViewPr snapToGrid="0">
      <p:cViewPr>
        <p:scale>
          <a:sx n="75" d="100"/>
          <a:sy n="75" d="100"/>
        </p:scale>
        <p:origin x="202" y="-115"/>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2C8AE-BC64-4A87-99A2-91FCE20AE7E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5DEEAC7-4465-4ADD-83DB-95112D517D31}">
      <dgm:prSet/>
      <dgm:spPr/>
      <dgm:t>
        <a:bodyPr/>
        <a:lstStyle/>
        <a:p>
          <a:pPr>
            <a:lnSpc>
              <a:spcPct val="100000"/>
            </a:lnSpc>
          </a:pPr>
          <a:r>
            <a:rPr lang="en-US"/>
            <a:t>1. Real-Time Monitoring: Detects and masks sensitive terms instantly.</a:t>
          </a:r>
        </a:p>
      </dgm:t>
    </dgm:pt>
    <dgm:pt modelId="{70348076-F4FC-4B1E-9F50-913A88264F6D}" type="parTrans" cxnId="{3BE9F544-A34C-44D6-A105-45954D0F57AC}">
      <dgm:prSet/>
      <dgm:spPr/>
      <dgm:t>
        <a:bodyPr/>
        <a:lstStyle/>
        <a:p>
          <a:endParaRPr lang="en-US"/>
        </a:p>
      </dgm:t>
    </dgm:pt>
    <dgm:pt modelId="{1F019B1E-73F8-4ADF-B1A3-439C47E36996}" type="sibTrans" cxnId="{3BE9F544-A34C-44D6-A105-45954D0F57AC}">
      <dgm:prSet/>
      <dgm:spPr/>
      <dgm:t>
        <a:bodyPr/>
        <a:lstStyle/>
        <a:p>
          <a:endParaRPr lang="en-US"/>
        </a:p>
      </dgm:t>
    </dgm:pt>
    <dgm:pt modelId="{93567E33-F838-4960-9E9A-97A6C673DF37}">
      <dgm:prSet/>
      <dgm:spPr/>
      <dgm:t>
        <a:bodyPr/>
        <a:lstStyle/>
        <a:p>
          <a:pPr>
            <a:lnSpc>
              <a:spcPct val="100000"/>
            </a:lnSpc>
          </a:pPr>
          <a:r>
            <a:rPr lang="en-US"/>
            <a:t>2. Scalable and Adaptive: Works with large datasets and new data.</a:t>
          </a:r>
        </a:p>
      </dgm:t>
    </dgm:pt>
    <dgm:pt modelId="{D85FD3B5-5F9C-489E-A5D2-3F87CB4D52D5}" type="parTrans" cxnId="{E6B683F2-26A7-45AE-A901-8086484B99D3}">
      <dgm:prSet/>
      <dgm:spPr/>
      <dgm:t>
        <a:bodyPr/>
        <a:lstStyle/>
        <a:p>
          <a:endParaRPr lang="en-US"/>
        </a:p>
      </dgm:t>
    </dgm:pt>
    <dgm:pt modelId="{023CAACB-DC9D-4913-A1E8-6C5F9F1CEC14}" type="sibTrans" cxnId="{E6B683F2-26A7-45AE-A901-8086484B99D3}">
      <dgm:prSet/>
      <dgm:spPr/>
      <dgm:t>
        <a:bodyPr/>
        <a:lstStyle/>
        <a:p>
          <a:endParaRPr lang="en-US"/>
        </a:p>
      </dgm:t>
    </dgm:pt>
    <dgm:pt modelId="{A0D6D8C4-2407-43E3-8B40-755971AEECB5}">
      <dgm:prSet/>
      <dgm:spPr/>
      <dgm:t>
        <a:bodyPr/>
        <a:lstStyle/>
        <a:p>
          <a:pPr>
            <a:lnSpc>
              <a:spcPct val="100000"/>
            </a:lnSpc>
          </a:pPr>
          <a:r>
            <a:rPr lang="en-US"/>
            <a:t>3. Applications: Secure messaging, content moderation, corporate communication.</a:t>
          </a:r>
        </a:p>
      </dgm:t>
    </dgm:pt>
    <dgm:pt modelId="{A9A126A3-859F-47D5-9CE3-B20965641738}" type="parTrans" cxnId="{C4B49954-23F7-4302-A88E-563C4FFD042B}">
      <dgm:prSet/>
      <dgm:spPr/>
      <dgm:t>
        <a:bodyPr/>
        <a:lstStyle/>
        <a:p>
          <a:endParaRPr lang="en-US"/>
        </a:p>
      </dgm:t>
    </dgm:pt>
    <dgm:pt modelId="{FCDADB3A-B8BB-4438-86AC-A6E96E6E3F73}" type="sibTrans" cxnId="{C4B49954-23F7-4302-A88E-563C4FFD042B}">
      <dgm:prSet/>
      <dgm:spPr/>
      <dgm:t>
        <a:bodyPr/>
        <a:lstStyle/>
        <a:p>
          <a:endParaRPr lang="en-US"/>
        </a:p>
      </dgm:t>
    </dgm:pt>
    <dgm:pt modelId="{FAC549D0-098E-438F-A3A9-6ABCCA3CC7C1}" type="pres">
      <dgm:prSet presAssocID="{99B2C8AE-BC64-4A87-99A2-91FCE20AE7EE}" presName="root" presStyleCnt="0">
        <dgm:presLayoutVars>
          <dgm:dir/>
          <dgm:resizeHandles val="exact"/>
        </dgm:presLayoutVars>
      </dgm:prSet>
      <dgm:spPr/>
    </dgm:pt>
    <dgm:pt modelId="{AE8E92DD-14BA-4C95-9A92-29AC9639C596}" type="pres">
      <dgm:prSet presAssocID="{55DEEAC7-4465-4ADD-83DB-95112D517D31}" presName="compNode" presStyleCnt="0"/>
      <dgm:spPr/>
    </dgm:pt>
    <dgm:pt modelId="{91A76C53-6FB8-4D98-82C3-8A7C26553D33}" type="pres">
      <dgm:prSet presAssocID="{55DEEAC7-4465-4ADD-83DB-95112D517D31}" presName="bgRect" presStyleLbl="bgShp" presStyleIdx="0" presStyleCnt="3"/>
      <dgm:spPr/>
    </dgm:pt>
    <dgm:pt modelId="{350AEB02-0215-49BA-AEF3-E78D40396A06}" type="pres">
      <dgm:prSet presAssocID="{55DEEAC7-4465-4ADD-83DB-95112D517D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rty Mask"/>
        </a:ext>
      </dgm:extLst>
    </dgm:pt>
    <dgm:pt modelId="{26264CB0-B63C-4074-BCA5-768361F34064}" type="pres">
      <dgm:prSet presAssocID="{55DEEAC7-4465-4ADD-83DB-95112D517D31}" presName="spaceRect" presStyleCnt="0"/>
      <dgm:spPr/>
    </dgm:pt>
    <dgm:pt modelId="{795469F3-DC1B-4666-A526-6E8BF988CC5D}" type="pres">
      <dgm:prSet presAssocID="{55DEEAC7-4465-4ADD-83DB-95112D517D31}" presName="parTx" presStyleLbl="revTx" presStyleIdx="0" presStyleCnt="3">
        <dgm:presLayoutVars>
          <dgm:chMax val="0"/>
          <dgm:chPref val="0"/>
        </dgm:presLayoutVars>
      </dgm:prSet>
      <dgm:spPr/>
    </dgm:pt>
    <dgm:pt modelId="{6EBC26BD-777C-4CB9-B12E-87C6F054B23C}" type="pres">
      <dgm:prSet presAssocID="{1F019B1E-73F8-4ADF-B1A3-439C47E36996}" presName="sibTrans" presStyleCnt="0"/>
      <dgm:spPr/>
    </dgm:pt>
    <dgm:pt modelId="{91EB7172-476E-4152-B330-94B3AF557A75}" type="pres">
      <dgm:prSet presAssocID="{93567E33-F838-4960-9E9A-97A6C673DF37}" presName="compNode" presStyleCnt="0"/>
      <dgm:spPr/>
    </dgm:pt>
    <dgm:pt modelId="{9004E393-34A2-4674-8CAF-35AE5D45DAFC}" type="pres">
      <dgm:prSet presAssocID="{93567E33-F838-4960-9E9A-97A6C673DF37}" presName="bgRect" presStyleLbl="bgShp" presStyleIdx="1" presStyleCnt="3"/>
      <dgm:spPr/>
    </dgm:pt>
    <dgm:pt modelId="{6310693B-5198-46D3-AA67-9A4AEC5536D1}" type="pres">
      <dgm:prSet presAssocID="{93567E33-F838-4960-9E9A-97A6C673DF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E1C99A95-2B56-495D-A956-0FE2DAB636DC}" type="pres">
      <dgm:prSet presAssocID="{93567E33-F838-4960-9E9A-97A6C673DF37}" presName="spaceRect" presStyleCnt="0"/>
      <dgm:spPr/>
    </dgm:pt>
    <dgm:pt modelId="{8618A8B6-4F84-482A-B882-29C0EF6863EB}" type="pres">
      <dgm:prSet presAssocID="{93567E33-F838-4960-9E9A-97A6C673DF37}" presName="parTx" presStyleLbl="revTx" presStyleIdx="1" presStyleCnt="3">
        <dgm:presLayoutVars>
          <dgm:chMax val="0"/>
          <dgm:chPref val="0"/>
        </dgm:presLayoutVars>
      </dgm:prSet>
      <dgm:spPr/>
    </dgm:pt>
    <dgm:pt modelId="{0ED0C278-2014-4B83-A9CF-BA696136A661}" type="pres">
      <dgm:prSet presAssocID="{023CAACB-DC9D-4913-A1E8-6C5F9F1CEC14}" presName="sibTrans" presStyleCnt="0"/>
      <dgm:spPr/>
    </dgm:pt>
    <dgm:pt modelId="{BCD1A70C-4294-42A8-89C0-E1EE31EF0D66}" type="pres">
      <dgm:prSet presAssocID="{A0D6D8C4-2407-43E3-8B40-755971AEECB5}" presName="compNode" presStyleCnt="0"/>
      <dgm:spPr/>
    </dgm:pt>
    <dgm:pt modelId="{2636056B-210A-4723-813F-6CD9D1C58462}" type="pres">
      <dgm:prSet presAssocID="{A0D6D8C4-2407-43E3-8B40-755971AEECB5}" presName="bgRect" presStyleLbl="bgShp" presStyleIdx="2" presStyleCnt="3"/>
      <dgm:spPr/>
    </dgm:pt>
    <dgm:pt modelId="{E68DE8E9-4646-4535-B6B0-0598DC1E4E2B}" type="pres">
      <dgm:prSet presAssocID="{A0D6D8C4-2407-43E3-8B40-755971AEEC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2E045CAF-9668-47A3-8FC3-C8C81188B757}" type="pres">
      <dgm:prSet presAssocID="{A0D6D8C4-2407-43E3-8B40-755971AEECB5}" presName="spaceRect" presStyleCnt="0"/>
      <dgm:spPr/>
    </dgm:pt>
    <dgm:pt modelId="{5A937067-4BAA-4E69-9147-7BD87A42BB35}" type="pres">
      <dgm:prSet presAssocID="{A0D6D8C4-2407-43E3-8B40-755971AEECB5}" presName="parTx" presStyleLbl="revTx" presStyleIdx="2" presStyleCnt="3">
        <dgm:presLayoutVars>
          <dgm:chMax val="0"/>
          <dgm:chPref val="0"/>
        </dgm:presLayoutVars>
      </dgm:prSet>
      <dgm:spPr/>
    </dgm:pt>
  </dgm:ptLst>
  <dgm:cxnLst>
    <dgm:cxn modelId="{E17CBA11-9854-4C94-8949-0C3D3BF22832}" type="presOf" srcId="{A0D6D8C4-2407-43E3-8B40-755971AEECB5}" destId="{5A937067-4BAA-4E69-9147-7BD87A42BB35}" srcOrd="0" destOrd="0" presId="urn:microsoft.com/office/officeart/2018/2/layout/IconVerticalSolidList"/>
    <dgm:cxn modelId="{AB950E17-E798-4575-A6FD-B372A597C023}" type="presOf" srcId="{55DEEAC7-4465-4ADD-83DB-95112D517D31}" destId="{795469F3-DC1B-4666-A526-6E8BF988CC5D}" srcOrd="0" destOrd="0" presId="urn:microsoft.com/office/officeart/2018/2/layout/IconVerticalSolidList"/>
    <dgm:cxn modelId="{F223BA1A-ED2B-433D-956C-939EA990BCBD}" type="presOf" srcId="{99B2C8AE-BC64-4A87-99A2-91FCE20AE7EE}" destId="{FAC549D0-098E-438F-A3A9-6ABCCA3CC7C1}" srcOrd="0" destOrd="0" presId="urn:microsoft.com/office/officeart/2018/2/layout/IconVerticalSolidList"/>
    <dgm:cxn modelId="{5205963D-6B53-4559-80CD-845B1C58F6E7}" type="presOf" srcId="{93567E33-F838-4960-9E9A-97A6C673DF37}" destId="{8618A8B6-4F84-482A-B882-29C0EF6863EB}" srcOrd="0" destOrd="0" presId="urn:microsoft.com/office/officeart/2018/2/layout/IconVerticalSolidList"/>
    <dgm:cxn modelId="{3BE9F544-A34C-44D6-A105-45954D0F57AC}" srcId="{99B2C8AE-BC64-4A87-99A2-91FCE20AE7EE}" destId="{55DEEAC7-4465-4ADD-83DB-95112D517D31}" srcOrd="0" destOrd="0" parTransId="{70348076-F4FC-4B1E-9F50-913A88264F6D}" sibTransId="{1F019B1E-73F8-4ADF-B1A3-439C47E36996}"/>
    <dgm:cxn modelId="{C4B49954-23F7-4302-A88E-563C4FFD042B}" srcId="{99B2C8AE-BC64-4A87-99A2-91FCE20AE7EE}" destId="{A0D6D8C4-2407-43E3-8B40-755971AEECB5}" srcOrd="2" destOrd="0" parTransId="{A9A126A3-859F-47D5-9CE3-B20965641738}" sibTransId="{FCDADB3A-B8BB-4438-86AC-A6E96E6E3F73}"/>
    <dgm:cxn modelId="{E6B683F2-26A7-45AE-A901-8086484B99D3}" srcId="{99B2C8AE-BC64-4A87-99A2-91FCE20AE7EE}" destId="{93567E33-F838-4960-9E9A-97A6C673DF37}" srcOrd="1" destOrd="0" parTransId="{D85FD3B5-5F9C-489E-A5D2-3F87CB4D52D5}" sibTransId="{023CAACB-DC9D-4913-A1E8-6C5F9F1CEC14}"/>
    <dgm:cxn modelId="{A191ACD8-8ABF-45D7-9292-1B885248B817}" type="presParOf" srcId="{FAC549D0-098E-438F-A3A9-6ABCCA3CC7C1}" destId="{AE8E92DD-14BA-4C95-9A92-29AC9639C596}" srcOrd="0" destOrd="0" presId="urn:microsoft.com/office/officeart/2018/2/layout/IconVerticalSolidList"/>
    <dgm:cxn modelId="{D24F9FB7-9257-4B85-BE3A-AD9E32DCDD8E}" type="presParOf" srcId="{AE8E92DD-14BA-4C95-9A92-29AC9639C596}" destId="{91A76C53-6FB8-4D98-82C3-8A7C26553D33}" srcOrd="0" destOrd="0" presId="urn:microsoft.com/office/officeart/2018/2/layout/IconVerticalSolidList"/>
    <dgm:cxn modelId="{E39BF687-9312-4752-90C3-0FBBB5632C74}" type="presParOf" srcId="{AE8E92DD-14BA-4C95-9A92-29AC9639C596}" destId="{350AEB02-0215-49BA-AEF3-E78D40396A06}" srcOrd="1" destOrd="0" presId="urn:microsoft.com/office/officeart/2018/2/layout/IconVerticalSolidList"/>
    <dgm:cxn modelId="{0178203B-43C6-458E-B2F8-A36B101BD591}" type="presParOf" srcId="{AE8E92DD-14BA-4C95-9A92-29AC9639C596}" destId="{26264CB0-B63C-4074-BCA5-768361F34064}" srcOrd="2" destOrd="0" presId="urn:microsoft.com/office/officeart/2018/2/layout/IconVerticalSolidList"/>
    <dgm:cxn modelId="{56B6FDA1-6145-4F0E-92E0-530748AF3048}" type="presParOf" srcId="{AE8E92DD-14BA-4C95-9A92-29AC9639C596}" destId="{795469F3-DC1B-4666-A526-6E8BF988CC5D}" srcOrd="3" destOrd="0" presId="urn:microsoft.com/office/officeart/2018/2/layout/IconVerticalSolidList"/>
    <dgm:cxn modelId="{E5A2E644-A568-400B-9448-8259A8F540A9}" type="presParOf" srcId="{FAC549D0-098E-438F-A3A9-6ABCCA3CC7C1}" destId="{6EBC26BD-777C-4CB9-B12E-87C6F054B23C}" srcOrd="1" destOrd="0" presId="urn:microsoft.com/office/officeart/2018/2/layout/IconVerticalSolidList"/>
    <dgm:cxn modelId="{C304522C-5A5E-45F0-9CB7-2B8D1BAB5DB6}" type="presParOf" srcId="{FAC549D0-098E-438F-A3A9-6ABCCA3CC7C1}" destId="{91EB7172-476E-4152-B330-94B3AF557A75}" srcOrd="2" destOrd="0" presId="urn:microsoft.com/office/officeart/2018/2/layout/IconVerticalSolidList"/>
    <dgm:cxn modelId="{BFF624E8-999C-4C39-A48F-D7F2D48B363A}" type="presParOf" srcId="{91EB7172-476E-4152-B330-94B3AF557A75}" destId="{9004E393-34A2-4674-8CAF-35AE5D45DAFC}" srcOrd="0" destOrd="0" presId="urn:microsoft.com/office/officeart/2018/2/layout/IconVerticalSolidList"/>
    <dgm:cxn modelId="{ADA7D56C-3C16-49B5-A4B5-53CAEA1CC979}" type="presParOf" srcId="{91EB7172-476E-4152-B330-94B3AF557A75}" destId="{6310693B-5198-46D3-AA67-9A4AEC5536D1}" srcOrd="1" destOrd="0" presId="urn:microsoft.com/office/officeart/2018/2/layout/IconVerticalSolidList"/>
    <dgm:cxn modelId="{8065B2F8-B772-4DAF-9DA3-4B754622C871}" type="presParOf" srcId="{91EB7172-476E-4152-B330-94B3AF557A75}" destId="{E1C99A95-2B56-495D-A956-0FE2DAB636DC}" srcOrd="2" destOrd="0" presId="urn:microsoft.com/office/officeart/2018/2/layout/IconVerticalSolidList"/>
    <dgm:cxn modelId="{A5596A89-E5B2-44AA-8B37-4A8D13A84003}" type="presParOf" srcId="{91EB7172-476E-4152-B330-94B3AF557A75}" destId="{8618A8B6-4F84-482A-B882-29C0EF6863EB}" srcOrd="3" destOrd="0" presId="urn:microsoft.com/office/officeart/2018/2/layout/IconVerticalSolidList"/>
    <dgm:cxn modelId="{64FFD86F-25F1-4267-933F-657D9DC0CC8D}" type="presParOf" srcId="{FAC549D0-098E-438F-A3A9-6ABCCA3CC7C1}" destId="{0ED0C278-2014-4B83-A9CF-BA696136A661}" srcOrd="3" destOrd="0" presId="urn:microsoft.com/office/officeart/2018/2/layout/IconVerticalSolidList"/>
    <dgm:cxn modelId="{1CA5433C-4FA2-4FE1-B13D-119F571DCA0F}" type="presParOf" srcId="{FAC549D0-098E-438F-A3A9-6ABCCA3CC7C1}" destId="{BCD1A70C-4294-42A8-89C0-E1EE31EF0D66}" srcOrd="4" destOrd="0" presId="urn:microsoft.com/office/officeart/2018/2/layout/IconVerticalSolidList"/>
    <dgm:cxn modelId="{122BE478-4583-4291-90E0-D627A17F8D1B}" type="presParOf" srcId="{BCD1A70C-4294-42A8-89C0-E1EE31EF0D66}" destId="{2636056B-210A-4723-813F-6CD9D1C58462}" srcOrd="0" destOrd="0" presId="urn:microsoft.com/office/officeart/2018/2/layout/IconVerticalSolidList"/>
    <dgm:cxn modelId="{83B06593-1799-4A88-B825-B3009517D11D}" type="presParOf" srcId="{BCD1A70C-4294-42A8-89C0-E1EE31EF0D66}" destId="{E68DE8E9-4646-4535-B6B0-0598DC1E4E2B}" srcOrd="1" destOrd="0" presId="urn:microsoft.com/office/officeart/2018/2/layout/IconVerticalSolidList"/>
    <dgm:cxn modelId="{1706BADD-3730-4474-91CA-206CA70F12D6}" type="presParOf" srcId="{BCD1A70C-4294-42A8-89C0-E1EE31EF0D66}" destId="{2E045CAF-9668-47A3-8FC3-C8C81188B757}" srcOrd="2" destOrd="0" presId="urn:microsoft.com/office/officeart/2018/2/layout/IconVerticalSolidList"/>
    <dgm:cxn modelId="{AB3216D4-B46E-47F3-8A58-A4B0BBD9CAD9}" type="presParOf" srcId="{BCD1A70C-4294-42A8-89C0-E1EE31EF0D66}" destId="{5A937067-4BAA-4E69-9147-7BD87A42BB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76C53-6FB8-4D98-82C3-8A7C26553D33}">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0AEB02-0215-49BA-AEF3-E78D40396A0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5469F3-DC1B-4666-A526-6E8BF988CC5D}">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1. Real-Time Monitoring: Detects and masks sensitive terms instantly.</a:t>
          </a:r>
        </a:p>
      </dsp:txBody>
      <dsp:txXfrm>
        <a:off x="1435590" y="531"/>
        <a:ext cx="9080009" cy="1242935"/>
      </dsp:txXfrm>
    </dsp:sp>
    <dsp:sp modelId="{9004E393-34A2-4674-8CAF-35AE5D45DAFC}">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0693B-5198-46D3-AA67-9A4AEC5536D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18A8B6-4F84-482A-B882-29C0EF6863E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2. Scalable and Adaptive: Works with large datasets and new data.</a:t>
          </a:r>
        </a:p>
      </dsp:txBody>
      <dsp:txXfrm>
        <a:off x="1435590" y="1554201"/>
        <a:ext cx="9080009" cy="1242935"/>
      </dsp:txXfrm>
    </dsp:sp>
    <dsp:sp modelId="{2636056B-210A-4723-813F-6CD9D1C58462}">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DE8E9-4646-4535-B6B0-0598DC1E4E2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937067-4BAA-4E69-9147-7BD87A42BB3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3. Applications: Secure messaging, content moderation, corporate communication.</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11-Aug-25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11-Aug-25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83019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376539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46767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C71C-AEB3-4B2F-A1E3-B10A5FC67C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01B9DB-5F2C-4A34-93F2-F45AD733B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36201-D7AF-4307-B72E-0ACE39C5E731}"/>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5" name="Footer Placeholder 4">
            <a:extLst>
              <a:ext uri="{FF2B5EF4-FFF2-40B4-BE49-F238E27FC236}">
                <a16:creationId xmlns:a16="http://schemas.microsoft.com/office/drawing/2014/main" id="{93CFBD53-BF21-4591-AFEF-D659D7905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B707E-8997-4F03-8F8A-3F2D9D4EC97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54904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5995-8298-4198-82EB-46E7DD44FC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0B2DFC-9803-4A1F-953E-1A54853DBC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D1B0E-79C0-4E26-BADD-788AFABA587A}"/>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5" name="Footer Placeholder 4">
            <a:extLst>
              <a:ext uri="{FF2B5EF4-FFF2-40B4-BE49-F238E27FC236}">
                <a16:creationId xmlns:a16="http://schemas.microsoft.com/office/drawing/2014/main" id="{EE75D317-77EC-4F1C-93B8-BB126CE4C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A0A7D-88E9-48B3-9771-5A706E94A2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4190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E4726A-03E2-4574-A64B-71FD2925F4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D213BC-9B76-47BD-8BA2-7CDBF3DA79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DB63B-113B-4508-97FB-4C069572DFA1}"/>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5" name="Footer Placeholder 4">
            <a:extLst>
              <a:ext uri="{FF2B5EF4-FFF2-40B4-BE49-F238E27FC236}">
                <a16:creationId xmlns:a16="http://schemas.microsoft.com/office/drawing/2014/main" id="{75D27A17-5C5B-4B70-9BD7-58A0AEC0C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3D061-C5A9-40F5-A787-BB19B0FDC4E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4871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2471232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418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3807487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0422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94100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350406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2809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093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0565-EEE6-49A4-B15E-01CA76369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284988-FFDC-466D-AE93-C54A0ADC7A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F9F0F-90D8-4EF1-826A-6B02504455D8}"/>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5" name="Footer Placeholder 4">
            <a:extLst>
              <a:ext uri="{FF2B5EF4-FFF2-40B4-BE49-F238E27FC236}">
                <a16:creationId xmlns:a16="http://schemas.microsoft.com/office/drawing/2014/main" id="{75DFFBBB-B212-43CE-9B9D-31DEB59C0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47212-657F-489E-9ED8-81780B5E6D7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76311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77304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070470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81078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390003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E1108-16AB-4DE3-8047-1A18E3DB69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F4BCEA-EAC1-4322-BAD0-394D073AE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A2743-F167-4491-8145-8052B7215FF9}"/>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5" name="Footer Placeholder 4">
            <a:extLst>
              <a:ext uri="{FF2B5EF4-FFF2-40B4-BE49-F238E27FC236}">
                <a16:creationId xmlns:a16="http://schemas.microsoft.com/office/drawing/2014/main" id="{6293F76E-C236-43E0-8314-05789B09B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D9FB8-5AD3-43AF-8F83-48DDCEFE3E33}"/>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64202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567C-AC40-482E-96FD-0CFCABC46C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E88F9-2217-4721-88C3-9D76724514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84547C-B098-4F76-8858-13C3416E9A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DB5409-F4B4-4503-98F2-5179346FBFDB}"/>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6" name="Footer Placeholder 5">
            <a:extLst>
              <a:ext uri="{FF2B5EF4-FFF2-40B4-BE49-F238E27FC236}">
                <a16:creationId xmlns:a16="http://schemas.microsoft.com/office/drawing/2014/main" id="{5FB71FFD-ACEE-4F8E-960C-52851CE37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2D772-F4BD-47EE-BD5A-B50D9AFA2D6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48869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4E45-A080-4096-B6DB-1947A3A718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E20B07-8762-4663-85B6-7F1BA97819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79D3FD-62CA-4404-A972-75C30013CE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E49BD0-5896-4A56-BF43-CCC0BD352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E5B445-217E-4EB4-8E53-E2CC908515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F07765-CF0E-4C5B-9531-2565C7152820}"/>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8" name="Footer Placeholder 7">
            <a:extLst>
              <a:ext uri="{FF2B5EF4-FFF2-40B4-BE49-F238E27FC236}">
                <a16:creationId xmlns:a16="http://schemas.microsoft.com/office/drawing/2014/main" id="{1B501010-F5E4-4897-AFDA-347156F2A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D614EA-FBDD-4070-9261-9D8FA1796E91}"/>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4667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8E32-A6B9-429B-95BD-895DB11B47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B9FD6-8511-49EA-8CD1-E3ABE0AF3222}"/>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4" name="Footer Placeholder 3">
            <a:extLst>
              <a:ext uri="{FF2B5EF4-FFF2-40B4-BE49-F238E27FC236}">
                <a16:creationId xmlns:a16="http://schemas.microsoft.com/office/drawing/2014/main" id="{6876F8C7-54F1-4CCA-84EE-5711E5C918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E495D-553B-4A0E-88FB-0D66FDC73DC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2771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8BC960-B132-40CE-B6E1-99A2343E0463}"/>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3" name="Footer Placeholder 2">
            <a:extLst>
              <a:ext uri="{FF2B5EF4-FFF2-40B4-BE49-F238E27FC236}">
                <a16:creationId xmlns:a16="http://schemas.microsoft.com/office/drawing/2014/main" id="{82D3CB60-C426-4236-A34A-96E6427AF9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F4DF1B-F7A7-4CB2-8D52-201FC17B466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15110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57E99-CCA7-4530-8744-7190BB364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2E236D-9A11-4266-980E-001BAEF4AB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7F2AF3-403E-4D91-9F28-F8161BA9E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8A238-BE12-4969-AA83-58E5F76FB163}"/>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6" name="Footer Placeholder 5">
            <a:extLst>
              <a:ext uri="{FF2B5EF4-FFF2-40B4-BE49-F238E27FC236}">
                <a16:creationId xmlns:a16="http://schemas.microsoft.com/office/drawing/2014/main" id="{54A5FA39-C222-4EB3-A060-4871336017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D9A67-D65A-4FBF-BC79-3BAEFCDF766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01046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ADE8-FFB5-47F6-8D35-BD20F8F61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7193E-8556-4261-A708-42534B86E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745343-5F3C-4FA5-BF47-310B3D33C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BCDD4D-0352-4955-8386-C3669AAD8A00}"/>
              </a:ext>
            </a:extLst>
          </p:cNvPr>
          <p:cNvSpPr>
            <a:spLocks noGrp="1"/>
          </p:cNvSpPr>
          <p:nvPr>
            <p:ph type="dt" sz="half" idx="10"/>
          </p:nvPr>
        </p:nvSpPr>
        <p:spPr/>
        <p:txBody>
          <a:bodyPr/>
          <a:lstStyle/>
          <a:p>
            <a:fld id="{D6D8061D-18C3-4F4F-85EF-561633F58754}" type="datetimeFigureOut">
              <a:rPr lang="en-US" smtClean="0"/>
              <a:t>11-Aug-25</a:t>
            </a:fld>
            <a:endParaRPr lang="en-US"/>
          </a:p>
        </p:txBody>
      </p:sp>
      <p:sp>
        <p:nvSpPr>
          <p:cNvPr id="6" name="Footer Placeholder 5">
            <a:extLst>
              <a:ext uri="{FF2B5EF4-FFF2-40B4-BE49-F238E27FC236}">
                <a16:creationId xmlns:a16="http://schemas.microsoft.com/office/drawing/2014/main" id="{1B04E82F-FE3B-4F55-A00C-DFBF1E38D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45B4E-8BFA-44B1-9F41-0157C29254B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34604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7AE5D-1E41-4369-8FE3-9F041FDAC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641C6-B0DB-4212-BB44-B2E98B7FDE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94EAB-5471-4F39-958F-499A23E11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D8061D-18C3-4F4F-85EF-561633F58754}" type="datetimeFigureOut">
              <a:rPr lang="en-US" smtClean="0"/>
              <a:t>11-Aug-25</a:t>
            </a:fld>
            <a:endParaRPr lang="en-US"/>
          </a:p>
        </p:txBody>
      </p:sp>
      <p:sp>
        <p:nvSpPr>
          <p:cNvPr id="5" name="Footer Placeholder 4">
            <a:extLst>
              <a:ext uri="{FF2B5EF4-FFF2-40B4-BE49-F238E27FC236}">
                <a16:creationId xmlns:a16="http://schemas.microsoft.com/office/drawing/2014/main" id="{1F5EFB9D-35F7-408C-A058-A76B7FCBF8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EE35A3-5B87-47C5-A250-02F25C577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2890511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9.png"/><Relationship Id="rId7" Type="http://schemas.openxmlformats.org/officeDocument/2006/relationships/hyperlink" Target="https://creativecommons.org/licenses/by-nc-sa/3.0/"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omicstutorials.com/emerging-ai-tools-raise-urgency-for-responsible-ai-frameworks-mit-and-bcg-survey-finds/" TargetMode="External"/><Relationship Id="rId5" Type="http://schemas.openxmlformats.org/officeDocument/2006/relationships/image" Target="../media/image10.png"/><Relationship Id="rId4" Type="http://schemas.openxmlformats.org/officeDocument/2006/relationships/hyperlink" Target="https://hdsr.mitpress.mit.edu/pub/w974bwb0" TargetMode="Externa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6.jp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 r="-2" b="-2"/>
          <a:stretch>
            <a:fillRect/>
          </a:stretch>
        </p:blipFill>
        <p:spPr>
          <a:xfrm>
            <a:off x="1524" y="10"/>
            <a:ext cx="12188952" cy="6857990"/>
          </a:xfrm>
          <a:prstGeom prst="rect">
            <a:avLst/>
          </a:prstGeom>
        </p:spPr>
      </p:pic>
      <p:sp>
        <p:nvSpPr>
          <p:cNvPr id="13" name="Freeform: Shape 12">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37" y="875758"/>
            <a:ext cx="5219885" cy="51095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86" y="673591"/>
            <a:ext cx="5565913" cy="54154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734" y="1041621"/>
            <a:ext cx="4953365" cy="48015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416871" y="2155371"/>
            <a:ext cx="4181444" cy="2043405"/>
          </a:xfrm>
        </p:spPr>
        <p:txBody>
          <a:bodyPr vert="horz" lIns="91440" tIns="45720" rIns="91440" bIns="45720" rtlCol="0" anchor="b">
            <a:normAutofit fontScale="90000"/>
          </a:bodyPr>
          <a:lstStyle/>
          <a:p>
            <a:r>
              <a:rPr lang="en-US" sz="2800" dirty="0">
                <a:solidFill>
                  <a:schemeClr val="tx1">
                    <a:lumMod val="75000"/>
                    <a:lumOff val="25000"/>
                  </a:schemeClr>
                </a:solidFill>
                <a:latin typeface="Algerian" panose="04020705040A02060702" pitchFamily="82" charset="0"/>
              </a:rPr>
              <a:t>Information leakage prevention through ai-enabled pattern matching algorithm  on social media</a:t>
            </a:r>
            <a:br>
              <a:rPr lang="en-US" sz="2800" dirty="0">
                <a:solidFill>
                  <a:schemeClr val="tx1">
                    <a:lumMod val="75000"/>
                    <a:lumOff val="25000"/>
                  </a:schemeClr>
                </a:solidFill>
                <a:latin typeface="Algerian" panose="04020705040A02060702" pitchFamily="82" charset="0"/>
              </a:rPr>
            </a:br>
            <a:r>
              <a:rPr lang="en-US" sz="2800" dirty="0">
                <a:solidFill>
                  <a:schemeClr val="tx1">
                    <a:lumMod val="75000"/>
                    <a:lumOff val="25000"/>
                  </a:schemeClr>
                </a:solidFill>
                <a:latin typeface="Algerian" panose="04020705040A02060702" pitchFamily="82" charset="0"/>
              </a:rPr>
              <a:t> </a:t>
            </a:r>
            <a:r>
              <a:rPr lang="en-US" sz="1100" i="1" dirty="0">
                <a:solidFill>
                  <a:schemeClr val="tx1">
                    <a:lumMod val="75000"/>
                    <a:lumOff val="25000"/>
                  </a:schemeClr>
                </a:solidFill>
                <a:latin typeface="Arial Black" panose="020B0A04020102020204" pitchFamily="34" charset="0"/>
              </a:rPr>
              <a:t>Speak Freely, Stay Protected</a:t>
            </a:r>
          </a:p>
        </p:txBody>
      </p:sp>
    </p:spTree>
    <p:extLst>
      <p:ext uri="{BB962C8B-B14F-4D97-AF65-F5344CB8AC3E}">
        <p14:creationId xmlns:p14="http://schemas.microsoft.com/office/powerpoint/2010/main" val="63926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922635" y="1250575"/>
            <a:ext cx="4604274" cy="4163210"/>
          </a:xfrm>
        </p:spPr>
        <p:txBody>
          <a:bodyPr vert="horz" lIns="91440" tIns="45720" rIns="91440" bIns="45720" rtlCol="0" anchor="ctr">
            <a:normAutofit/>
          </a:bodyPr>
          <a:lstStyle/>
          <a:p>
            <a:pPr algn="l"/>
            <a:r>
              <a:rPr lang="en-US" sz="5000" kern="1200">
                <a:solidFill>
                  <a:schemeClr val="bg1"/>
                </a:solidFill>
                <a:latin typeface="+mj-lt"/>
                <a:ea typeface="+mj-ea"/>
                <a:cs typeface="+mj-cs"/>
              </a:rPr>
              <a:t>INTRODUCTION</a:t>
            </a:r>
          </a:p>
        </p:txBody>
      </p:sp>
      <p:sp>
        <p:nvSpPr>
          <p:cNvPr id="15" name="Rectangle 14">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6293224" y="860612"/>
            <a:ext cx="4797909" cy="5023821"/>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chemeClr val="bg1"/>
                </a:solidFill>
              </a:rPr>
              <a:t>"This project introduces an AI-powered, dual-layer detection system that safeguards emotional privacy in digital communication. By combining the context-awareness of Machine Learning (Logistic Regression + TF-IDF) with the precision of the Boyer-Moore pattern matching algorithm, it identifies relationship-based terms like father, sister, or beta in real time. Instead of censoring, it empowers users with a choice — mask sensitive words or share them as they are — ensuring both freedom of expression and online safety."</a:t>
            </a:r>
          </a:p>
        </p:txBody>
      </p:sp>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rain with many circuit boards&#10;&#10;Description automatically generated with medium confidence">
            <a:extLst>
              <a:ext uri="{FF2B5EF4-FFF2-40B4-BE49-F238E27FC236}">
                <a16:creationId xmlns:a16="http://schemas.microsoft.com/office/drawing/2014/main" id="{A910DD87-B597-48AF-A12B-D0ED0AF8041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p:blipFill>
        <p:spPr>
          <a:xfrm>
            <a:off x="1530522" y="1632879"/>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9" name="Picture 8" descr="A circular pattern with lines and dots&#10;&#10;Description automatically generated with medium confidence">
            <a:extLst>
              <a:ext uri="{FF2B5EF4-FFF2-40B4-BE49-F238E27FC236}">
                <a16:creationId xmlns:a16="http://schemas.microsoft.com/office/drawing/2014/main" id="{BFE1EC3C-7410-46C3-80D1-9D0E0AE0788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0897" r="22854" b="1"/>
          <a:stretch>
            <a:fillRect/>
          </a:stretch>
        </p:blipFill>
        <p:spPr>
          <a:xfrm>
            <a:off x="4674471" y="1632879"/>
            <a:ext cx="2849586" cy="284958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extBox 9">
            <a:extLst>
              <a:ext uri="{FF2B5EF4-FFF2-40B4-BE49-F238E27FC236}">
                <a16:creationId xmlns:a16="http://schemas.microsoft.com/office/drawing/2014/main" id="{3E7EB3B8-E778-48FB-89A2-5A781CCFAB1A}"/>
              </a:ext>
            </a:extLst>
          </p:cNvPr>
          <p:cNvSpPr txBox="1"/>
          <p:nvPr/>
        </p:nvSpPr>
        <p:spPr>
          <a:xfrm>
            <a:off x="9751909"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omicstutorials.com/emerging-ai-tools-raise-urgency-for-responsible-ai-frameworks-mit-and-bcg-survey-find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4" name="TextBox 13">
            <a:extLst>
              <a:ext uri="{FF2B5EF4-FFF2-40B4-BE49-F238E27FC236}">
                <a16:creationId xmlns:a16="http://schemas.microsoft.com/office/drawing/2014/main" id="{CEF60B18-038E-44B8-AC9C-0F47D360FCD7}"/>
              </a:ext>
            </a:extLst>
          </p:cNvPr>
          <p:cNvSpPr txBox="1"/>
          <p:nvPr/>
        </p:nvSpPr>
        <p:spPr>
          <a:xfrm>
            <a:off x="7552393" y="6870700"/>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hdsr.mitpress.mit.edu/pub/w974bwb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pic>
        <p:nvPicPr>
          <p:cNvPr id="16" name="Picture 15" descr="A diagram of a process&#10;&#10;Description automatically generated">
            <a:extLst>
              <a:ext uri="{FF2B5EF4-FFF2-40B4-BE49-F238E27FC236}">
                <a16:creationId xmlns:a16="http://schemas.microsoft.com/office/drawing/2014/main" id="{4A712745-98F4-4677-91A8-5E167A7154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11253" y="0"/>
            <a:ext cx="4572000" cy="6291263"/>
          </a:xfrm>
          <a:prstGeom prst="rect">
            <a:avLst/>
          </a:prstGeom>
        </p:spPr>
      </p:pic>
    </p:spTree>
    <p:extLst>
      <p:ext uri="{BB962C8B-B14F-4D97-AF65-F5344CB8AC3E}">
        <p14:creationId xmlns:p14="http://schemas.microsoft.com/office/powerpoint/2010/main" val="64377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1014141" y="1450655"/>
            <a:ext cx="3932030" cy="3956690"/>
          </a:xfrm>
        </p:spPr>
        <p:txBody>
          <a:bodyPr anchor="ctr">
            <a:normAutofit/>
          </a:bodyPr>
          <a:lstStyle/>
          <a:p>
            <a:r>
              <a:rPr lang="en-US" sz="3800">
                <a:solidFill>
                  <a:schemeClr val="bg1"/>
                </a:solidFill>
                <a:latin typeface="Algerian" panose="04020705040A02060702" pitchFamily="82" charset="0"/>
              </a:rPr>
              <a:t>METHODOLOGY</a:t>
            </a:r>
          </a:p>
        </p:txBody>
      </p:sp>
      <p:cxnSp>
        <p:nvCxnSpPr>
          <p:cNvPr id="21" name="Straight Connector 15">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17">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Content Placeholder 8">
            <a:extLst>
              <a:ext uri="{FF2B5EF4-FFF2-40B4-BE49-F238E27FC236}">
                <a16:creationId xmlns:a16="http://schemas.microsoft.com/office/drawing/2014/main" id="{AEADDC62-434C-4B5B-AD05-D22322C8AD68}"/>
              </a:ext>
            </a:extLst>
          </p:cNvPr>
          <p:cNvSpPr>
            <a:spLocks noGrp="1"/>
          </p:cNvSpPr>
          <p:nvPr>
            <p:ph idx="1"/>
          </p:nvPr>
        </p:nvSpPr>
        <p:spPr>
          <a:xfrm>
            <a:off x="6096000" y="1108061"/>
            <a:ext cx="5008901" cy="4571972"/>
          </a:xfrm>
        </p:spPr>
        <p:txBody>
          <a:bodyPr anchor="ctr">
            <a:normAutofit/>
          </a:bodyPr>
          <a:lstStyle/>
          <a:p>
            <a:pPr marL="0" indent="0">
              <a:buNone/>
            </a:pPr>
            <a:r>
              <a:rPr lang="en-US" sz="1900" b="1">
                <a:solidFill>
                  <a:schemeClr val="bg1"/>
                </a:solidFill>
              </a:rPr>
              <a:t>1. </a:t>
            </a:r>
            <a:r>
              <a:rPr lang="en-US" sz="1900" b="1" u="sng">
                <a:solidFill>
                  <a:schemeClr val="bg1"/>
                </a:solidFill>
              </a:rPr>
              <a:t>Dataset Preparation</a:t>
            </a:r>
          </a:p>
          <a:p>
            <a:pPr marL="0" indent="0">
              <a:buNone/>
            </a:pPr>
            <a:r>
              <a:rPr lang="en-US" sz="1900" b="1">
                <a:solidFill>
                  <a:schemeClr val="bg1"/>
                </a:solidFill>
              </a:rPr>
              <a:t>Method</a:t>
            </a:r>
            <a:r>
              <a:rPr lang="en-US" sz="1900">
                <a:solidFill>
                  <a:schemeClr val="bg1"/>
                </a:solidFill>
              </a:rPr>
              <a:t>:</a:t>
            </a:r>
          </a:p>
          <a:p>
            <a:r>
              <a:rPr lang="en-US" sz="1900">
                <a:solidFill>
                  <a:schemeClr val="bg1"/>
                </a:solidFill>
              </a:rPr>
              <a:t>Built a custom, labeled dataset with 500+ positive samples (containing vulnerable terms like father, sister, beta) and 500+ negative samples (safe, contextually similar sentences).</a:t>
            </a:r>
          </a:p>
          <a:p>
            <a:r>
              <a:rPr lang="en-US" sz="1900">
                <a:solidFill>
                  <a:schemeClr val="bg1"/>
                </a:solidFill>
              </a:rPr>
              <a:t>Included cultural variations (e.g., papa, mummy, bhai) for broader coverage.</a:t>
            </a:r>
          </a:p>
          <a:p>
            <a:pPr marL="0" indent="0">
              <a:buNone/>
            </a:pPr>
            <a:r>
              <a:rPr lang="en-US" sz="1900" b="1" u="sng">
                <a:solidFill>
                  <a:schemeClr val="bg1"/>
                </a:solidFill>
              </a:rPr>
              <a:t>Challenge Solved:</a:t>
            </a:r>
          </a:p>
          <a:p>
            <a:r>
              <a:rPr lang="en-US" sz="1900">
                <a:solidFill>
                  <a:schemeClr val="bg1"/>
                </a:solidFill>
              </a:rPr>
              <a:t>Limited Dataset Availability → Public datasets lacked emotional and relationship-based terms, so we curated one from scratch to ensure contextual accuracy and diversity.</a:t>
            </a:r>
          </a:p>
        </p:txBody>
      </p:sp>
    </p:spTree>
    <p:extLst>
      <p:ext uri="{BB962C8B-B14F-4D97-AF65-F5344CB8AC3E}">
        <p14:creationId xmlns:p14="http://schemas.microsoft.com/office/powerpoint/2010/main" val="4233691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5C119C4-724E-4191-90B6-CDA5C712954A}"/>
              </a:ext>
            </a:extLst>
          </p:cNvPr>
          <p:cNvSpPr>
            <a:spLocks noGrp="1"/>
          </p:cNvSpPr>
          <p:nvPr>
            <p:ph type="title"/>
          </p:nvPr>
        </p:nvSpPr>
        <p:spPr>
          <a:xfrm>
            <a:off x="1014141" y="1450655"/>
            <a:ext cx="3932030" cy="3956690"/>
          </a:xfrm>
        </p:spPr>
        <p:txBody>
          <a:bodyPr anchor="ctr">
            <a:normAutofit/>
          </a:bodyPr>
          <a:lstStyle/>
          <a:p>
            <a:r>
              <a:rPr lang="en-US" sz="8000" dirty="0">
                <a:solidFill>
                  <a:schemeClr val="bg1"/>
                </a:solidFill>
                <a:latin typeface="Algerian" panose="04020705040A02060702" pitchFamily="82" charset="0"/>
              </a:rPr>
              <a:t>CONTD..</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811439-D669-4E37-9576-159AC02D4A0A}"/>
              </a:ext>
            </a:extLst>
          </p:cNvPr>
          <p:cNvSpPr>
            <a:spLocks noGrp="1"/>
          </p:cNvSpPr>
          <p:nvPr>
            <p:ph idx="1"/>
          </p:nvPr>
        </p:nvSpPr>
        <p:spPr>
          <a:xfrm>
            <a:off x="6096000" y="1108061"/>
            <a:ext cx="5008901" cy="4571972"/>
          </a:xfrm>
        </p:spPr>
        <p:txBody>
          <a:bodyPr anchor="ctr">
            <a:normAutofit/>
          </a:bodyPr>
          <a:lstStyle/>
          <a:p>
            <a:pPr marL="0" indent="0">
              <a:buNone/>
            </a:pPr>
            <a:r>
              <a:rPr lang="en-US" sz="2000" b="1" dirty="0">
                <a:solidFill>
                  <a:schemeClr val="bg1"/>
                </a:solidFill>
              </a:rPr>
              <a:t>2. </a:t>
            </a:r>
            <a:r>
              <a:rPr lang="en-US" sz="2000" b="1" u="sng" dirty="0">
                <a:solidFill>
                  <a:schemeClr val="bg1"/>
                </a:solidFill>
              </a:rPr>
              <a:t>Feature Extraction Using TF-IDF</a:t>
            </a:r>
          </a:p>
          <a:p>
            <a:pPr marL="0" indent="0">
              <a:buNone/>
            </a:pPr>
            <a:r>
              <a:rPr lang="en-US" sz="2000" b="1" dirty="0">
                <a:solidFill>
                  <a:schemeClr val="bg1"/>
                </a:solidFill>
              </a:rPr>
              <a:t>Method:</a:t>
            </a:r>
          </a:p>
          <a:p>
            <a:r>
              <a:rPr lang="en-US" sz="2000" dirty="0">
                <a:solidFill>
                  <a:schemeClr val="bg1"/>
                </a:solidFill>
              </a:rPr>
              <a:t>Applied TF-IDF vectorization to transform text into weighted numerical features, highlighting important words while reducing the effect of common terms.</a:t>
            </a:r>
          </a:p>
          <a:p>
            <a:pPr marL="0" indent="0">
              <a:buNone/>
            </a:pPr>
            <a:r>
              <a:rPr lang="en-US" sz="2000" b="1" dirty="0">
                <a:solidFill>
                  <a:schemeClr val="bg1"/>
                </a:solidFill>
              </a:rPr>
              <a:t>Challenge Solved:</a:t>
            </a:r>
          </a:p>
          <a:p>
            <a:r>
              <a:rPr lang="en-US" sz="2000" dirty="0">
                <a:solidFill>
                  <a:schemeClr val="bg1"/>
                </a:solidFill>
              </a:rPr>
              <a:t>Noise Words → </a:t>
            </a:r>
            <a:r>
              <a:rPr lang="en-US" sz="2000" dirty="0" err="1">
                <a:solidFill>
                  <a:schemeClr val="bg1"/>
                </a:solidFill>
              </a:rPr>
              <a:t>Stopword</a:t>
            </a:r>
            <a:r>
              <a:rPr lang="en-US" sz="2000" dirty="0">
                <a:solidFill>
                  <a:schemeClr val="bg1"/>
                </a:solidFill>
              </a:rPr>
              <a:t> removal + TF-IDF ensured irrelevant or overly common words did not mislead the model, improving signal-to-noise ratio.</a:t>
            </a:r>
          </a:p>
        </p:txBody>
      </p:sp>
    </p:spTree>
    <p:extLst>
      <p:ext uri="{BB962C8B-B14F-4D97-AF65-F5344CB8AC3E}">
        <p14:creationId xmlns:p14="http://schemas.microsoft.com/office/powerpoint/2010/main" val="1744627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CE27023-B292-480E-8E90-244A645DE4EF}"/>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latin typeface="Algerian" panose="04020705040A02060702" pitchFamily="82" charset="0"/>
              </a:rPr>
              <a:t>CONTD..</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FF56C1-16D3-4A0F-9373-BF94626105EE}"/>
              </a:ext>
            </a:extLst>
          </p:cNvPr>
          <p:cNvSpPr>
            <a:spLocks noGrp="1"/>
          </p:cNvSpPr>
          <p:nvPr>
            <p:ph idx="1"/>
          </p:nvPr>
        </p:nvSpPr>
        <p:spPr>
          <a:xfrm>
            <a:off x="6096000" y="1108061"/>
            <a:ext cx="5008901" cy="4571972"/>
          </a:xfrm>
        </p:spPr>
        <p:txBody>
          <a:bodyPr anchor="ctr">
            <a:normAutofit/>
          </a:bodyPr>
          <a:lstStyle/>
          <a:p>
            <a:pPr marL="0" indent="0">
              <a:buNone/>
            </a:pPr>
            <a:r>
              <a:rPr lang="en-US" sz="2000">
                <a:solidFill>
                  <a:schemeClr val="bg1"/>
                </a:solidFill>
              </a:rPr>
              <a:t>3. </a:t>
            </a:r>
            <a:r>
              <a:rPr lang="en-US" sz="2000" b="1" u="sng">
                <a:solidFill>
                  <a:schemeClr val="bg1"/>
                </a:solidFill>
              </a:rPr>
              <a:t>Classification Using Logistic Regression</a:t>
            </a:r>
          </a:p>
          <a:p>
            <a:pPr marL="0" indent="0">
              <a:buNone/>
            </a:pPr>
            <a:r>
              <a:rPr lang="en-US" sz="2000" b="1">
                <a:solidFill>
                  <a:schemeClr val="bg1"/>
                </a:solidFill>
              </a:rPr>
              <a:t>Method:</a:t>
            </a:r>
          </a:p>
          <a:p>
            <a:r>
              <a:rPr lang="en-US" sz="2000">
                <a:solidFill>
                  <a:schemeClr val="bg1"/>
                </a:solidFill>
              </a:rPr>
              <a:t>Trained a binary classification model to differentiate between vulnerable and non-vulnerable sentences.</a:t>
            </a:r>
          </a:p>
          <a:p>
            <a:r>
              <a:rPr lang="en-US" sz="2000">
                <a:solidFill>
                  <a:schemeClr val="bg1"/>
                </a:solidFill>
              </a:rPr>
              <a:t>Chose Logistic Regression for high interpretability, fast training, and strong performance with sparse TF-IDF features.</a:t>
            </a:r>
          </a:p>
          <a:p>
            <a:pPr marL="0" indent="0">
              <a:buNone/>
            </a:pPr>
            <a:r>
              <a:rPr lang="en-US" sz="2000" b="1">
                <a:solidFill>
                  <a:schemeClr val="bg1"/>
                </a:solidFill>
              </a:rPr>
              <a:t>Challenge Solved:</a:t>
            </a:r>
          </a:p>
          <a:p>
            <a:r>
              <a:rPr lang="en-US" sz="2000">
                <a:solidFill>
                  <a:schemeClr val="bg1"/>
                </a:solidFill>
              </a:rPr>
              <a:t>Inability to Distinguish Sentences → By training on both positive and negative sets, the model learned subtle differences between emotionally revealing and safe sentences, reducing false positives.</a:t>
            </a:r>
          </a:p>
        </p:txBody>
      </p:sp>
    </p:spTree>
    <p:extLst>
      <p:ext uri="{BB962C8B-B14F-4D97-AF65-F5344CB8AC3E}">
        <p14:creationId xmlns:p14="http://schemas.microsoft.com/office/powerpoint/2010/main" val="267350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2D3EA74-D5E4-41AA-826F-6D4B9B4D7491}"/>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CONTD..</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CE432E-C116-494E-A367-F0F98DD12020}"/>
              </a:ext>
            </a:extLst>
          </p:cNvPr>
          <p:cNvSpPr>
            <a:spLocks noGrp="1"/>
          </p:cNvSpPr>
          <p:nvPr>
            <p:ph idx="1"/>
          </p:nvPr>
        </p:nvSpPr>
        <p:spPr>
          <a:xfrm>
            <a:off x="6096000" y="1108061"/>
            <a:ext cx="5008901" cy="4571972"/>
          </a:xfrm>
        </p:spPr>
        <p:txBody>
          <a:bodyPr anchor="ctr">
            <a:normAutofit/>
          </a:bodyPr>
          <a:lstStyle/>
          <a:p>
            <a:pPr marL="0" indent="0">
              <a:buNone/>
            </a:pPr>
            <a:r>
              <a:rPr lang="en-US" sz="2000" dirty="0">
                <a:solidFill>
                  <a:schemeClr val="bg1"/>
                </a:solidFill>
              </a:rPr>
              <a:t>4. </a:t>
            </a:r>
            <a:r>
              <a:rPr lang="en-US" sz="2000" b="1" u="sng" dirty="0">
                <a:solidFill>
                  <a:schemeClr val="bg1"/>
                </a:solidFill>
              </a:rPr>
              <a:t>Rule-Based Matching with Boyer-Moore</a:t>
            </a:r>
          </a:p>
          <a:p>
            <a:pPr marL="0" indent="0">
              <a:buNone/>
            </a:pPr>
            <a:r>
              <a:rPr lang="en-US" sz="2000" b="1" dirty="0">
                <a:solidFill>
                  <a:schemeClr val="bg1"/>
                </a:solidFill>
              </a:rPr>
              <a:t>Method:</a:t>
            </a:r>
          </a:p>
          <a:p>
            <a:r>
              <a:rPr lang="en-US" sz="2000" dirty="0">
                <a:solidFill>
                  <a:schemeClr val="bg1"/>
                </a:solidFill>
              </a:rPr>
              <a:t>Implemented an optimized Boyer-Moore algorithm for real-time matching of exact vulnerable terms from the CSV dictionary.</a:t>
            </a:r>
          </a:p>
          <a:p>
            <a:r>
              <a:rPr lang="en-US" sz="2000" dirty="0">
                <a:solidFill>
                  <a:schemeClr val="bg1"/>
                </a:solidFill>
              </a:rPr>
              <a:t>Used Bad Character and Good Suffix heuristics for fast pattern search.</a:t>
            </a:r>
          </a:p>
          <a:p>
            <a:pPr marL="0" indent="0">
              <a:buNone/>
            </a:pPr>
            <a:r>
              <a:rPr lang="en-US" sz="2000" b="1" dirty="0">
                <a:solidFill>
                  <a:schemeClr val="bg1"/>
                </a:solidFill>
              </a:rPr>
              <a:t>Challenge Solved:</a:t>
            </a:r>
          </a:p>
          <a:p>
            <a:r>
              <a:rPr lang="en-US" sz="2000" dirty="0">
                <a:solidFill>
                  <a:schemeClr val="bg1"/>
                </a:solidFill>
              </a:rPr>
              <a:t>Missed Fixed Terms → Even if ML missed a term due to unusual phrasing, BM’s exact match ensured no known vulnerable keyword went undetected.</a:t>
            </a:r>
          </a:p>
        </p:txBody>
      </p:sp>
    </p:spTree>
    <p:extLst>
      <p:ext uri="{BB962C8B-B14F-4D97-AF65-F5344CB8AC3E}">
        <p14:creationId xmlns:p14="http://schemas.microsoft.com/office/powerpoint/2010/main" val="1929120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67FB2FA-2844-47FD-8486-194E38A98EA3}"/>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CONTD..</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A89E61-12AE-4F71-89F7-6E4608B559AF}"/>
              </a:ext>
            </a:extLst>
          </p:cNvPr>
          <p:cNvSpPr>
            <a:spLocks noGrp="1"/>
          </p:cNvSpPr>
          <p:nvPr>
            <p:ph idx="1"/>
          </p:nvPr>
        </p:nvSpPr>
        <p:spPr>
          <a:xfrm>
            <a:off x="6096000" y="1108061"/>
            <a:ext cx="5008901" cy="4571972"/>
          </a:xfrm>
        </p:spPr>
        <p:txBody>
          <a:bodyPr anchor="ctr">
            <a:normAutofit/>
          </a:bodyPr>
          <a:lstStyle/>
          <a:p>
            <a:pPr marL="0" indent="0">
              <a:buNone/>
            </a:pPr>
            <a:r>
              <a:rPr lang="en-US" sz="2000" dirty="0">
                <a:solidFill>
                  <a:schemeClr val="bg1"/>
                </a:solidFill>
              </a:rPr>
              <a:t>5. </a:t>
            </a:r>
            <a:r>
              <a:rPr lang="en-US" sz="2000" b="1" u="sng" dirty="0">
                <a:solidFill>
                  <a:schemeClr val="bg1"/>
                </a:solidFill>
              </a:rPr>
              <a:t>Hybrid Model Integration</a:t>
            </a:r>
          </a:p>
          <a:p>
            <a:pPr marL="0" indent="0">
              <a:buNone/>
            </a:pPr>
            <a:r>
              <a:rPr lang="en-US" sz="2000" b="1" dirty="0">
                <a:solidFill>
                  <a:schemeClr val="bg1"/>
                </a:solidFill>
              </a:rPr>
              <a:t>Method:</a:t>
            </a:r>
          </a:p>
          <a:p>
            <a:r>
              <a:rPr lang="en-US" sz="2000" dirty="0">
                <a:solidFill>
                  <a:schemeClr val="bg1"/>
                </a:solidFill>
              </a:rPr>
              <a:t>Combined ML classification (context-aware detection) and BM pattern matching (exact detection) into a single two-layer pipeline.</a:t>
            </a:r>
          </a:p>
          <a:p>
            <a:r>
              <a:rPr lang="en-US" sz="2000" dirty="0">
                <a:solidFill>
                  <a:schemeClr val="bg1"/>
                </a:solidFill>
              </a:rPr>
              <a:t>Deployed with model &amp; vectorizer serialization (</a:t>
            </a:r>
            <a:r>
              <a:rPr lang="en-US" sz="2000" dirty="0" err="1">
                <a:solidFill>
                  <a:schemeClr val="bg1"/>
                </a:solidFill>
              </a:rPr>
              <a:t>joblib</a:t>
            </a:r>
            <a:r>
              <a:rPr lang="en-US" sz="2000" dirty="0">
                <a:solidFill>
                  <a:schemeClr val="bg1"/>
                </a:solidFill>
              </a:rPr>
              <a:t>) for instant loading and reduced runtime costs.</a:t>
            </a:r>
          </a:p>
          <a:p>
            <a:pPr marL="0" indent="0">
              <a:buNone/>
            </a:pPr>
            <a:r>
              <a:rPr lang="en-US" sz="2000" b="1" dirty="0">
                <a:solidFill>
                  <a:schemeClr val="bg1"/>
                </a:solidFill>
              </a:rPr>
              <a:t>Challenge Solved:</a:t>
            </a:r>
          </a:p>
          <a:p>
            <a:r>
              <a:rPr lang="en-US" sz="2000" dirty="0">
                <a:solidFill>
                  <a:schemeClr val="bg1"/>
                </a:solidFill>
              </a:rPr>
              <a:t>High Computational Cost → Serialization avoided retraining every time, making the system fast, lightweight, and real-time ready.</a:t>
            </a:r>
          </a:p>
        </p:txBody>
      </p:sp>
    </p:spTree>
    <p:extLst>
      <p:ext uri="{BB962C8B-B14F-4D97-AF65-F5344CB8AC3E}">
        <p14:creationId xmlns:p14="http://schemas.microsoft.com/office/powerpoint/2010/main" val="1311974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7D21A1A-5E74-4CF4-B751-E69FDFF1FA3B}"/>
              </a:ext>
            </a:extLst>
          </p:cNvPr>
          <p:cNvSpPr>
            <a:spLocks noGrp="1"/>
          </p:cNvSpPr>
          <p:nvPr>
            <p:ph type="title"/>
          </p:nvPr>
        </p:nvSpPr>
        <p:spPr>
          <a:xfrm>
            <a:off x="838200" y="669925"/>
            <a:ext cx="4508946" cy="1325563"/>
          </a:xfrm>
        </p:spPr>
        <p:txBody>
          <a:bodyPr anchor="b">
            <a:normAutofit/>
          </a:bodyPr>
          <a:lstStyle/>
          <a:p>
            <a:pPr algn="r"/>
            <a:r>
              <a:rPr lang="en-US" sz="3100">
                <a:solidFill>
                  <a:schemeClr val="bg1"/>
                </a:solidFill>
                <a:latin typeface="Algerian" panose="04020705040A02060702" pitchFamily="82" charset="0"/>
              </a:rPr>
              <a:t>              EXPERIMENTAL SETUP</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90D748-8AD5-4F9E-A057-810E94DE4061}"/>
              </a:ext>
            </a:extLst>
          </p:cNvPr>
          <p:cNvSpPr>
            <a:spLocks noGrp="1"/>
          </p:cNvSpPr>
          <p:nvPr>
            <p:ph idx="1"/>
          </p:nvPr>
        </p:nvSpPr>
        <p:spPr>
          <a:xfrm>
            <a:off x="1392667" y="2398957"/>
            <a:ext cx="9406666" cy="3526144"/>
          </a:xfrm>
        </p:spPr>
        <p:txBody>
          <a:bodyPr>
            <a:normAutofit lnSpcReduction="10000"/>
          </a:bodyPr>
          <a:lstStyle/>
          <a:p>
            <a:pPr marL="0" indent="0">
              <a:buNone/>
            </a:pPr>
            <a:r>
              <a:rPr lang="en-US" sz="2000" b="1" dirty="0">
                <a:solidFill>
                  <a:schemeClr val="bg1"/>
                </a:solidFill>
              </a:rPr>
              <a:t>💻 Machine Configuration</a:t>
            </a:r>
          </a:p>
          <a:p>
            <a:r>
              <a:rPr lang="en-US" sz="2000" dirty="0">
                <a:solidFill>
                  <a:schemeClr val="bg1"/>
                </a:solidFill>
              </a:rPr>
              <a:t>OS: Windows 11 (64-bit)</a:t>
            </a:r>
          </a:p>
          <a:p>
            <a:r>
              <a:rPr lang="en-US" sz="2000" dirty="0">
                <a:solidFill>
                  <a:schemeClr val="bg1"/>
                </a:solidFill>
              </a:rPr>
              <a:t>Processor: Intel® Core™ i5 (4 Cores / 8 Threads, Turbo up to 3.6 GHz)</a:t>
            </a:r>
          </a:p>
          <a:p>
            <a:r>
              <a:rPr lang="en-US" sz="2000" dirty="0">
                <a:solidFill>
                  <a:schemeClr val="bg1"/>
                </a:solidFill>
              </a:rPr>
              <a:t>RAM: 8 GB DDR4</a:t>
            </a:r>
          </a:p>
          <a:p>
            <a:r>
              <a:rPr lang="en-US" sz="2000" dirty="0">
                <a:solidFill>
                  <a:schemeClr val="bg1"/>
                </a:solidFill>
              </a:rPr>
              <a:t>Storage: 512 GB SSD</a:t>
            </a:r>
          </a:p>
          <a:p>
            <a:r>
              <a:rPr lang="en-US" sz="2000" dirty="0">
                <a:solidFill>
                  <a:schemeClr val="bg1"/>
                </a:solidFill>
              </a:rPr>
              <a:t>Graphics: Intel® UHD Integrated Graphics</a:t>
            </a:r>
          </a:p>
          <a:p>
            <a:pPr marL="0" indent="0">
              <a:buNone/>
            </a:pPr>
            <a:r>
              <a:rPr lang="en-US" sz="2000" b="1" dirty="0">
                <a:solidFill>
                  <a:schemeClr val="bg1"/>
                </a:solidFill>
              </a:rPr>
              <a:t>🛠 </a:t>
            </a:r>
            <a:r>
              <a:rPr lang="en-US" sz="2000" b="1" dirty="0" err="1">
                <a:solidFill>
                  <a:schemeClr val="bg1"/>
                </a:solidFill>
              </a:rPr>
              <a:t>EnvironmentIDE</a:t>
            </a:r>
            <a:r>
              <a:rPr lang="en-US" sz="2000" b="1" dirty="0">
                <a:solidFill>
                  <a:schemeClr val="bg1"/>
                </a:solidFill>
              </a:rPr>
              <a:t>: </a:t>
            </a:r>
            <a:r>
              <a:rPr lang="en-US" sz="2000" b="1" dirty="0" err="1">
                <a:solidFill>
                  <a:schemeClr val="bg1"/>
                </a:solidFill>
              </a:rPr>
              <a:t>JupyterLab</a:t>
            </a:r>
            <a:endParaRPr lang="en-US" sz="2000" b="1" dirty="0">
              <a:solidFill>
                <a:schemeClr val="bg1"/>
              </a:solidFill>
            </a:endParaRPr>
          </a:p>
          <a:p>
            <a:r>
              <a:rPr lang="en-US" sz="2000" dirty="0">
                <a:solidFill>
                  <a:schemeClr val="bg1"/>
                </a:solidFill>
              </a:rPr>
              <a:t>Python: 3.9+</a:t>
            </a:r>
          </a:p>
          <a:p>
            <a:r>
              <a:rPr lang="en-US" sz="2000" dirty="0">
                <a:solidFill>
                  <a:schemeClr val="bg1"/>
                </a:solidFill>
              </a:rPr>
              <a:t>Execution: Interactive cell-based development</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2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2A9E83A-7CCF-4AC6-9C30-DED7EA1C8340}"/>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CONTD..</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64026F-E34D-40C9-BEFE-34798B089A1C}"/>
              </a:ext>
            </a:extLst>
          </p:cNvPr>
          <p:cNvSpPr>
            <a:spLocks noGrp="1"/>
          </p:cNvSpPr>
          <p:nvPr>
            <p:ph idx="1"/>
          </p:nvPr>
        </p:nvSpPr>
        <p:spPr>
          <a:xfrm>
            <a:off x="6096000" y="1108061"/>
            <a:ext cx="5008901" cy="4571972"/>
          </a:xfrm>
        </p:spPr>
        <p:txBody>
          <a:bodyPr anchor="ctr">
            <a:normAutofit/>
          </a:bodyPr>
          <a:lstStyle/>
          <a:p>
            <a:pPr marL="0" indent="0">
              <a:buNone/>
            </a:pPr>
            <a:r>
              <a:rPr lang="en-US" sz="2000" b="1" dirty="0">
                <a:solidFill>
                  <a:schemeClr val="bg1"/>
                </a:solidFill>
              </a:rPr>
              <a:t>📦 Key Libraries</a:t>
            </a:r>
          </a:p>
          <a:p>
            <a:r>
              <a:rPr lang="en-US" sz="2000" dirty="0">
                <a:solidFill>
                  <a:schemeClr val="bg1"/>
                </a:solidFill>
              </a:rPr>
              <a:t>Data Handling: pandas, </a:t>
            </a:r>
            <a:r>
              <a:rPr lang="en-US" sz="2000" dirty="0" err="1">
                <a:solidFill>
                  <a:schemeClr val="bg1"/>
                </a:solidFill>
              </a:rPr>
              <a:t>numpy</a:t>
            </a:r>
            <a:r>
              <a:rPr lang="en-US" sz="2000" dirty="0">
                <a:solidFill>
                  <a:schemeClr val="bg1"/>
                </a:solidFill>
              </a:rPr>
              <a:t>, </a:t>
            </a:r>
            <a:r>
              <a:rPr lang="en-US" sz="2000" dirty="0" err="1">
                <a:solidFill>
                  <a:schemeClr val="bg1"/>
                </a:solidFill>
              </a:rPr>
              <a:t>os</a:t>
            </a:r>
            <a:endParaRPr lang="en-US" sz="2000" dirty="0">
              <a:solidFill>
                <a:schemeClr val="bg1"/>
              </a:solidFill>
            </a:endParaRPr>
          </a:p>
          <a:p>
            <a:r>
              <a:rPr lang="en-US" sz="2000" dirty="0">
                <a:solidFill>
                  <a:schemeClr val="bg1"/>
                </a:solidFill>
              </a:rPr>
              <a:t>Text Processing: re, </a:t>
            </a:r>
            <a:r>
              <a:rPr lang="en-US" sz="2000" dirty="0" err="1">
                <a:solidFill>
                  <a:schemeClr val="bg1"/>
                </a:solidFill>
              </a:rPr>
              <a:t>nltk</a:t>
            </a:r>
            <a:r>
              <a:rPr lang="en-US" sz="2000" dirty="0">
                <a:solidFill>
                  <a:schemeClr val="bg1"/>
                </a:solidFill>
              </a:rPr>
              <a:t> (</a:t>
            </a:r>
            <a:r>
              <a:rPr lang="en-US" sz="2000" dirty="0" err="1">
                <a:solidFill>
                  <a:schemeClr val="bg1"/>
                </a:solidFill>
              </a:rPr>
              <a:t>stopwords</a:t>
            </a:r>
            <a:r>
              <a:rPr lang="en-US" sz="2000" dirty="0">
                <a:solidFill>
                  <a:schemeClr val="bg1"/>
                </a:solidFill>
              </a:rPr>
              <a:t>)</a:t>
            </a:r>
          </a:p>
          <a:p>
            <a:r>
              <a:rPr lang="en-US" sz="2000" dirty="0">
                <a:solidFill>
                  <a:schemeClr val="bg1"/>
                </a:solidFill>
              </a:rPr>
              <a:t>Machine Learning: scikit-learn (</a:t>
            </a:r>
            <a:r>
              <a:rPr lang="en-US" sz="2000" dirty="0" err="1">
                <a:solidFill>
                  <a:schemeClr val="bg1"/>
                </a:solidFill>
              </a:rPr>
              <a:t>TfidfVectorizer</a:t>
            </a:r>
            <a:r>
              <a:rPr lang="en-US" sz="2000" dirty="0">
                <a:solidFill>
                  <a:schemeClr val="bg1"/>
                </a:solidFill>
              </a:rPr>
              <a:t>, </a:t>
            </a:r>
            <a:r>
              <a:rPr lang="en-US" sz="2000" dirty="0" err="1">
                <a:solidFill>
                  <a:schemeClr val="bg1"/>
                </a:solidFill>
              </a:rPr>
              <a:t>LogisticRegression</a:t>
            </a:r>
            <a:r>
              <a:rPr lang="en-US" sz="2000" dirty="0">
                <a:solidFill>
                  <a:schemeClr val="bg1"/>
                </a:solidFill>
              </a:rPr>
              <a:t>, </a:t>
            </a:r>
            <a:r>
              <a:rPr lang="en-US" sz="2000" dirty="0" err="1">
                <a:solidFill>
                  <a:schemeClr val="bg1"/>
                </a:solidFill>
              </a:rPr>
              <a:t>train_test_split</a:t>
            </a:r>
            <a:r>
              <a:rPr lang="en-US" sz="2000" dirty="0">
                <a:solidFill>
                  <a:schemeClr val="bg1"/>
                </a:solidFill>
              </a:rPr>
              <a:t>, </a:t>
            </a:r>
            <a:r>
              <a:rPr lang="en-US" sz="2000" dirty="0" err="1">
                <a:solidFill>
                  <a:schemeClr val="bg1"/>
                </a:solidFill>
              </a:rPr>
              <a:t>accuracy_score</a:t>
            </a:r>
            <a:r>
              <a:rPr lang="en-US" sz="2000" dirty="0">
                <a:solidFill>
                  <a:schemeClr val="bg1"/>
                </a:solidFill>
              </a:rPr>
              <a:t>)</a:t>
            </a:r>
          </a:p>
          <a:p>
            <a:r>
              <a:rPr lang="en-US" sz="2000" dirty="0">
                <a:solidFill>
                  <a:schemeClr val="bg1"/>
                </a:solidFill>
              </a:rPr>
              <a:t>Model Persistence: </a:t>
            </a:r>
            <a:r>
              <a:rPr lang="en-US" sz="2000" dirty="0" err="1">
                <a:solidFill>
                  <a:schemeClr val="bg1"/>
                </a:solidFill>
              </a:rPr>
              <a:t>joblib</a:t>
            </a:r>
            <a:endParaRPr lang="en-US" sz="2000" dirty="0">
              <a:solidFill>
                <a:schemeClr val="bg1"/>
              </a:solidFill>
            </a:endParaRPr>
          </a:p>
          <a:p>
            <a:r>
              <a:rPr lang="en-US" sz="2000" dirty="0">
                <a:solidFill>
                  <a:schemeClr val="bg1"/>
                </a:solidFill>
              </a:rPr>
              <a:t>Custom Algorithm: Boyer-Moore Pattern Matching</a:t>
            </a:r>
          </a:p>
        </p:txBody>
      </p:sp>
    </p:spTree>
    <p:extLst>
      <p:ext uri="{BB962C8B-B14F-4D97-AF65-F5344CB8AC3E}">
        <p14:creationId xmlns:p14="http://schemas.microsoft.com/office/powerpoint/2010/main" val="220159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ED435AA-7B57-4A40-B28B-D31FB6FE8C3F}"/>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CONTD..</a:t>
            </a: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3DE104-9686-4FE3-A46F-02777D3F7467}"/>
              </a:ext>
            </a:extLst>
          </p:cNvPr>
          <p:cNvSpPr>
            <a:spLocks noGrp="1"/>
          </p:cNvSpPr>
          <p:nvPr>
            <p:ph idx="1"/>
          </p:nvPr>
        </p:nvSpPr>
        <p:spPr>
          <a:xfrm>
            <a:off x="6096000" y="1108061"/>
            <a:ext cx="5008901" cy="4571972"/>
          </a:xfrm>
        </p:spPr>
        <p:txBody>
          <a:bodyPr anchor="ctr">
            <a:normAutofit/>
          </a:bodyPr>
          <a:lstStyle/>
          <a:p>
            <a:pPr marL="0" indent="0">
              <a:buNone/>
            </a:pPr>
            <a:r>
              <a:rPr lang="en-US" sz="2000" b="1" dirty="0">
                <a:solidFill>
                  <a:schemeClr val="bg1"/>
                </a:solidFill>
              </a:rPr>
              <a:t>📂 Datasets</a:t>
            </a:r>
          </a:p>
          <a:p>
            <a:r>
              <a:rPr lang="en-US" sz="2000" dirty="0">
                <a:solidFill>
                  <a:schemeClr val="bg1"/>
                </a:solidFill>
              </a:rPr>
              <a:t>Positive Samples: improved_positive_training_data.txt (500+ vulnerable sentences)</a:t>
            </a:r>
          </a:p>
          <a:p>
            <a:r>
              <a:rPr lang="en-US" sz="2000" dirty="0">
                <a:solidFill>
                  <a:schemeClr val="bg1"/>
                </a:solidFill>
              </a:rPr>
              <a:t>Negative Samples: </a:t>
            </a:r>
            <a:r>
              <a:rPr lang="en-US" sz="2000">
                <a:solidFill>
                  <a:schemeClr val="bg1"/>
                </a:solidFill>
              </a:rPr>
              <a:t>negative_training_data</a:t>
            </a:r>
            <a:r>
              <a:rPr lang="en-US" sz="2000" dirty="0">
                <a:solidFill>
                  <a:schemeClr val="bg1"/>
                </a:solidFill>
              </a:rPr>
              <a:t> (2).txt (500+ safe sentences)</a:t>
            </a:r>
          </a:p>
          <a:p>
            <a:r>
              <a:rPr lang="en-US" sz="2000" dirty="0">
                <a:solidFill>
                  <a:schemeClr val="bg1"/>
                </a:solidFill>
              </a:rPr>
              <a:t>Keyword Dictionary: blood_relations.csv</a:t>
            </a:r>
          </a:p>
          <a:p>
            <a:r>
              <a:rPr lang="en-US" sz="2000" dirty="0">
                <a:solidFill>
                  <a:schemeClr val="bg1"/>
                </a:solidFill>
              </a:rPr>
              <a:t>Whitelist: nvw.txt</a:t>
            </a:r>
          </a:p>
          <a:p>
            <a:pPr marL="0" indent="0">
              <a:buNone/>
            </a:pPr>
            <a:r>
              <a:rPr lang="en-US" sz="2000" b="1" dirty="0">
                <a:solidFill>
                  <a:schemeClr val="bg1"/>
                </a:solidFill>
              </a:rPr>
              <a:t>⚙ Pipeline</a:t>
            </a:r>
          </a:p>
          <a:p>
            <a:pPr marL="0" indent="0">
              <a:buNone/>
            </a:pPr>
            <a:r>
              <a:rPr lang="en-US" sz="2000" b="1" i="1" dirty="0">
                <a:solidFill>
                  <a:schemeClr val="bg1"/>
                </a:solidFill>
              </a:rPr>
              <a:t>Preprocessing </a:t>
            </a:r>
            <a:r>
              <a:rPr lang="en-US" sz="2000" i="1" dirty="0">
                <a:solidFill>
                  <a:schemeClr val="bg1"/>
                </a:solidFill>
              </a:rPr>
              <a:t>→ TF-IDF → Logistic Regression → Boyer-Moore → Hybrid Detection → Alert/Masking</a:t>
            </a:r>
          </a:p>
        </p:txBody>
      </p:sp>
    </p:spTree>
    <p:extLst>
      <p:ext uri="{BB962C8B-B14F-4D97-AF65-F5344CB8AC3E}">
        <p14:creationId xmlns:p14="http://schemas.microsoft.com/office/powerpoint/2010/main" val="2091531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838200" y="365125"/>
            <a:ext cx="10515600" cy="1325563"/>
          </a:xfrm>
        </p:spPr>
        <p:txBody>
          <a:bodyPr anchor="ctr">
            <a:normAutofit/>
          </a:bodyPr>
          <a:lstStyle/>
          <a:p>
            <a:r>
              <a:rPr lang="en-US" dirty="0">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sz="half" idx="1"/>
          </p:nvPr>
        </p:nvSpPr>
        <p:spPr>
          <a:xfrm>
            <a:off x="668593" y="1464137"/>
            <a:ext cx="5181600" cy="4712826"/>
          </a:xfrm>
        </p:spPr>
        <p:txBody>
          <a:bodyPr>
            <a:normAutofit lnSpcReduction="10000"/>
          </a:bodyPr>
          <a:lstStyle/>
          <a:p>
            <a:r>
              <a:rPr lang="en-US" sz="1800" dirty="0"/>
              <a:t>In today’s hyper-connected world, people share thoughts, emotions, and personal stories online more than ever.</a:t>
            </a:r>
          </a:p>
          <a:p>
            <a:r>
              <a:rPr lang="en-US" sz="1800" dirty="0"/>
              <a:t>While this creates stronger connections, it also opens doors for emotional exploitation by cybercriminals.</a:t>
            </a:r>
          </a:p>
          <a:p>
            <a:r>
              <a:rPr lang="en-US" sz="1800" dirty="0"/>
              <a:t>Simple words like father, sister, or wife—and even cultural terms like papa or bhai—can unintentionally reveal private relationships.</a:t>
            </a:r>
          </a:p>
          <a:p>
            <a:r>
              <a:rPr lang="en-US" sz="1800" dirty="0"/>
              <a:t>Hackers and scammers often use such details for social engineering, emotional manipulation, and targeted attacks.</a:t>
            </a:r>
          </a:p>
          <a:p>
            <a:r>
              <a:rPr lang="en-US" sz="1800" dirty="0"/>
              <a:t>Current moderation tools mostly detect offensive or spam content, leaving this emotional privacy gap unaddressed.</a:t>
            </a:r>
          </a:p>
          <a:p>
            <a:r>
              <a:rPr lang="en-US" sz="1800" dirty="0"/>
              <a:t>With online threats increasing daily, protecting users from subtle but dangerous personal disclosures has become a pressing need</a:t>
            </a:r>
            <a:r>
              <a:rPr lang="en-US" sz="1500" dirty="0"/>
              <a:t>.</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5850193" y="1324180"/>
            <a:ext cx="6508955" cy="4351338"/>
          </a:xfrm>
          <a:noFill/>
        </p:spPr>
      </p:pic>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667B83E-B279-4D8F-B977-3F27492CDF22}"/>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latin typeface="Algerian" panose="04020705040A02060702" pitchFamily="82" charset="0"/>
              </a:rPr>
              <a:t>RESULTS AND DISCUSSIONS </a:t>
            </a:r>
          </a:p>
        </p:txBody>
      </p:sp>
      <p:cxnSp>
        <p:nvCxnSpPr>
          <p:cNvPr id="17"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C939B8-C745-4732-8B68-DA34E87AB862}"/>
              </a:ext>
            </a:extLst>
          </p:cNvPr>
          <p:cNvSpPr>
            <a:spLocks noGrp="1"/>
          </p:cNvSpPr>
          <p:nvPr>
            <p:ph idx="1"/>
          </p:nvPr>
        </p:nvSpPr>
        <p:spPr>
          <a:xfrm>
            <a:off x="1392667" y="2398956"/>
            <a:ext cx="9406666" cy="4182466"/>
          </a:xfrm>
        </p:spPr>
        <p:txBody>
          <a:bodyPr>
            <a:noAutofit/>
          </a:bodyPr>
          <a:lstStyle/>
          <a:p>
            <a:r>
              <a:rPr lang="en-US" sz="1400" dirty="0">
                <a:solidFill>
                  <a:schemeClr val="bg1"/>
                </a:solidFill>
              </a:rPr>
              <a:t>The proposed hybrid vulnerability detection model, integrating a Logistic Regression classifier with TF-IDF feature extraction and the Boyer-Moore exact pattern matching algorithm, delivered robust and reliable performance in identifying emotionally and contextually sensitive terms within text data. The machine learning component excelled in detecting context-aware vulnerabilities by learning from a custom-built dataset consisting of over 500 positive and 500 negative samples, effectively distinguishing between safe and potentially harmful sentences. The Boyer-Moore algorithm, optimized with Bad Character and Good Suffix heuristics, ensured rapid and precise detection of predefined critical terms from the blood_relations.csv dictionary, thereby minimizing the risk of missing known high-priority keywords. During testing, the model consistently achieved high accuracy, precision, and recall, while maintaining sub-second processing speeds on a standard Windows 11, Intel Core i5 (4 cores, 8 threads) system, even for real-time user inputs.</a:t>
            </a:r>
          </a:p>
          <a:p>
            <a:r>
              <a:rPr lang="en-US" sz="1400" dirty="0">
                <a:solidFill>
                  <a:schemeClr val="bg1"/>
                </a:solidFill>
              </a:rPr>
              <a:t>A major challenge—limited availability of labeled vulnerable datasets—was addressed through the creation of domain-specific datasets tailored to cultural and relational contexts. Noise in the text was effectively mitigated using </a:t>
            </a:r>
            <a:r>
              <a:rPr lang="en-US" sz="1400" dirty="0" err="1">
                <a:solidFill>
                  <a:schemeClr val="bg1"/>
                </a:solidFill>
              </a:rPr>
              <a:t>stopword</a:t>
            </a:r>
            <a:r>
              <a:rPr lang="en-US" sz="1400" dirty="0">
                <a:solidFill>
                  <a:schemeClr val="bg1"/>
                </a:solidFill>
              </a:rPr>
              <a:t> removal and whitelist filtering, which reduced false positives without compromising detection sensitivity. Additionally, computational efficiency was enhanced by serializing the trained Logistic Regression model and TF-IDF vectorizer using </a:t>
            </a:r>
            <a:r>
              <a:rPr lang="en-US" sz="1400" dirty="0" err="1">
                <a:solidFill>
                  <a:schemeClr val="bg1"/>
                </a:solidFill>
              </a:rPr>
              <a:t>Joblib</a:t>
            </a:r>
            <a:r>
              <a:rPr lang="en-US" sz="1400" dirty="0">
                <a:solidFill>
                  <a:schemeClr val="bg1"/>
                </a:solidFill>
              </a:rPr>
              <a:t>, enabling instant loading and deployment without retraining overhead.</a:t>
            </a:r>
          </a:p>
          <a:p>
            <a:r>
              <a:rPr lang="en-US" sz="1400" dirty="0">
                <a:solidFill>
                  <a:schemeClr val="bg1"/>
                </a:solidFill>
              </a:rPr>
              <a:t>The results clearly indicate that the hybrid approach significantly outperforms traditional single-method detection systems, as it leverages both semantic understanding and deterministic pattern matching. This dual-layer design not only improves accuracy but also enhances adaptability, as new vulnerable terms can be integrated into the Boyer-Moore dictionary or learned by retraining the ML model. Consequently, the system demonstrates strong potential for real-time cybersecurity applications, especially in monitoring and filtering sensitive communications to prevent misuse, emotional manipulation, or security breaches.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700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9" name="Oval 58">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1CBA02-3FB5-4D70-BE86-8C540FAEA367}"/>
              </a:ext>
            </a:extLst>
          </p:cNvPr>
          <p:cNvSpPr>
            <a:spLocks noGrp="1"/>
          </p:cNvSpPr>
          <p:nvPr>
            <p:ph type="title"/>
          </p:nvPr>
        </p:nvSpPr>
        <p:spPr>
          <a:xfrm>
            <a:off x="630936" y="630936"/>
            <a:ext cx="5260992" cy="2096756"/>
          </a:xfrm>
          <a:noFill/>
        </p:spPr>
        <p:txBody>
          <a:bodyPr anchor="t">
            <a:normAutofit/>
          </a:bodyPr>
          <a:lstStyle/>
          <a:p>
            <a:r>
              <a:rPr lang="en-US" sz="4800">
                <a:solidFill>
                  <a:schemeClr val="bg1"/>
                </a:solidFill>
                <a:latin typeface="Algerian" panose="04020705040A02060702" pitchFamily="82" charset="0"/>
              </a:rPr>
              <a:t>VISUAL OUTPUT</a:t>
            </a:r>
          </a:p>
        </p:txBody>
      </p:sp>
      <p:sp>
        <p:nvSpPr>
          <p:cNvPr id="3" name="Content Placeholder 2">
            <a:extLst>
              <a:ext uri="{FF2B5EF4-FFF2-40B4-BE49-F238E27FC236}">
                <a16:creationId xmlns:a16="http://schemas.microsoft.com/office/drawing/2014/main" id="{5B900100-3C43-42CB-A9D7-79B1A54A4F29}"/>
              </a:ext>
            </a:extLst>
          </p:cNvPr>
          <p:cNvSpPr>
            <a:spLocks noGrp="1"/>
          </p:cNvSpPr>
          <p:nvPr>
            <p:ph idx="1"/>
          </p:nvPr>
        </p:nvSpPr>
        <p:spPr>
          <a:xfrm>
            <a:off x="6095996" y="630936"/>
            <a:ext cx="5064191" cy="2096769"/>
          </a:xfrm>
          <a:noFill/>
        </p:spPr>
        <p:txBody>
          <a:bodyPr anchor="t">
            <a:normAutofit/>
          </a:bodyPr>
          <a:lstStyle/>
          <a:p>
            <a:r>
              <a:rPr lang="en-US" sz="1500">
                <a:solidFill>
                  <a:schemeClr val="bg1"/>
                </a:solidFill>
              </a:rPr>
              <a:t>INPUT:</a:t>
            </a:r>
          </a:p>
          <a:p>
            <a:r>
              <a:rPr lang="en-US" sz="1500">
                <a:solidFill>
                  <a:schemeClr val="bg1"/>
                </a:solidFill>
              </a:rPr>
              <a:t>"</a:t>
            </a:r>
            <a:r>
              <a:rPr lang="en-US" sz="1500" i="1">
                <a:solidFill>
                  <a:schemeClr val="bg1"/>
                </a:solidFill>
              </a:rPr>
              <a:t>Papa and Mumma love spending weekends with Bhai, Behen, Dada, Dadi, Chachu, Chachi, Mamu, Maami, and all the cousins, where we share stories, eat together, laugh loudly, click photos, and create beautiful memories that keep our family bonds strong, making every moment spent with loved ones priceless and full of happiness.“</a:t>
            </a:r>
          </a:p>
          <a:p>
            <a:r>
              <a:rPr lang="en-US" sz="1500" i="1">
                <a:solidFill>
                  <a:schemeClr val="bg1"/>
                </a:solidFill>
              </a:rPr>
              <a:t>OUTPUT:</a:t>
            </a:r>
          </a:p>
          <a:p>
            <a:endParaRPr lang="en-US" sz="1500" i="1">
              <a:solidFill>
                <a:schemeClr val="bg1"/>
              </a:solidFill>
            </a:endParaRPr>
          </a:p>
        </p:txBody>
      </p:sp>
      <p:sp>
        <p:nvSpPr>
          <p:cNvPr id="66" name="Rectangle 6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9" name="Straight Connector 6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7" name="Straight Connector 7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close up of text&#10;&#10;Description automatically generated">
            <a:extLst>
              <a:ext uri="{FF2B5EF4-FFF2-40B4-BE49-F238E27FC236}">
                <a16:creationId xmlns:a16="http://schemas.microsoft.com/office/drawing/2014/main" id="{78A86E67-FADD-4551-8AA0-4AA20DCF1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57" y="3188012"/>
            <a:ext cx="11621086" cy="3227571"/>
          </a:xfrm>
          <a:prstGeom prst="rect">
            <a:avLst/>
          </a:prstGeom>
        </p:spPr>
      </p:pic>
      <p:grpSp>
        <p:nvGrpSpPr>
          <p:cNvPr id="82" name="Group 81">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83" name="Straight Connector 82">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3110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50" name="Oval 49">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Oval 52">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C694E2-6DB7-4FE6-A210-DB79378E388C}"/>
              </a:ext>
            </a:extLst>
          </p:cNvPr>
          <p:cNvSpPr>
            <a:spLocks noGrp="1"/>
          </p:cNvSpPr>
          <p:nvPr>
            <p:ph type="title"/>
          </p:nvPr>
        </p:nvSpPr>
        <p:spPr>
          <a:xfrm>
            <a:off x="5644751" y="568517"/>
            <a:ext cx="6161004" cy="886379"/>
          </a:xfrm>
        </p:spPr>
        <p:txBody>
          <a:bodyPr>
            <a:normAutofit/>
          </a:bodyPr>
          <a:lstStyle/>
          <a:p>
            <a:r>
              <a:rPr lang="en-US" sz="4100">
                <a:solidFill>
                  <a:schemeClr val="bg1"/>
                </a:solidFill>
                <a:latin typeface="Algerian" panose="04020705040A02060702" pitchFamily="82" charset="0"/>
              </a:rPr>
              <a:t>STATISTICAL ANALYSIS</a:t>
            </a:r>
          </a:p>
        </p:txBody>
      </p:sp>
      <p:grpSp>
        <p:nvGrpSpPr>
          <p:cNvPr id="65" name="Group 54">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56" name="Freeform: Shape 5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57" name="Freeform: Shape 5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Bullseye">
            <a:extLst>
              <a:ext uri="{FF2B5EF4-FFF2-40B4-BE49-F238E27FC236}">
                <a16:creationId xmlns:a16="http://schemas.microsoft.com/office/drawing/2014/main" id="{DFA3D4EA-44BC-F0F6-F8F9-7871C4BEF6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Content Placeholder 2">
            <a:extLst>
              <a:ext uri="{FF2B5EF4-FFF2-40B4-BE49-F238E27FC236}">
                <a16:creationId xmlns:a16="http://schemas.microsoft.com/office/drawing/2014/main" id="{8D502D60-BCAD-4C8D-983F-8D6C71904377}"/>
              </a:ext>
            </a:extLst>
          </p:cNvPr>
          <p:cNvSpPr>
            <a:spLocks noGrp="1"/>
          </p:cNvSpPr>
          <p:nvPr>
            <p:ph idx="1"/>
          </p:nvPr>
        </p:nvSpPr>
        <p:spPr>
          <a:xfrm>
            <a:off x="6234868" y="1820369"/>
            <a:ext cx="5217173" cy="4351338"/>
          </a:xfrm>
        </p:spPr>
        <p:txBody>
          <a:bodyPr>
            <a:normAutofit/>
          </a:bodyPr>
          <a:lstStyle/>
          <a:p>
            <a:r>
              <a:rPr lang="en-US" dirty="0">
                <a:solidFill>
                  <a:schemeClr val="bg1"/>
                </a:solidFill>
              </a:rPr>
              <a:t>Accuracy: 95.86%</a:t>
            </a:r>
          </a:p>
          <a:p>
            <a:r>
              <a:rPr lang="en-US" dirty="0">
                <a:solidFill>
                  <a:schemeClr val="bg1"/>
                </a:solidFill>
              </a:rPr>
              <a:t>Precision: 96.34%</a:t>
            </a:r>
          </a:p>
          <a:p>
            <a:r>
              <a:rPr lang="en-US" dirty="0">
                <a:solidFill>
                  <a:schemeClr val="bg1"/>
                </a:solidFill>
              </a:rPr>
              <a:t>Recall: 97.11%</a:t>
            </a:r>
          </a:p>
          <a:p>
            <a:r>
              <a:rPr lang="en-US" dirty="0">
                <a:solidFill>
                  <a:schemeClr val="bg1"/>
                </a:solidFill>
              </a:rPr>
              <a:t>F1 Score: 96.72%</a:t>
            </a:r>
          </a:p>
          <a:p>
            <a:r>
              <a:rPr lang="en-US" dirty="0">
                <a:solidFill>
                  <a:schemeClr val="bg1"/>
                </a:solidFill>
              </a:rPr>
              <a:t>Cross-validation accuracy: 88.98% (+/- 13.07%)</a:t>
            </a:r>
          </a:p>
          <a:p>
            <a:r>
              <a:rPr lang="en-US" dirty="0">
                <a:solidFill>
                  <a:schemeClr val="bg1"/>
                </a:solidFill>
              </a:rPr>
              <a:t>Cross-validation confirms model stability.</a:t>
            </a:r>
          </a:p>
        </p:txBody>
      </p:sp>
      <p:grpSp>
        <p:nvGrpSpPr>
          <p:cNvPr id="5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0" name="Freeform: Shape 5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00627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diagram of a graph&#10;&#10;Description automatically generated with medium confidence">
            <a:extLst>
              <a:ext uri="{FF2B5EF4-FFF2-40B4-BE49-F238E27FC236}">
                <a16:creationId xmlns:a16="http://schemas.microsoft.com/office/drawing/2014/main" id="{882C119A-C2B0-429A-93E1-EBFD0783A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167" y="643466"/>
            <a:ext cx="3604523" cy="5566833"/>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654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C293614-DB06-4078-8E7E-094CC2DB818B}"/>
              </a:ext>
            </a:extLst>
          </p:cNvPr>
          <p:cNvSpPr>
            <a:spLocks noGrp="1"/>
          </p:cNvSpPr>
          <p:nvPr>
            <p:ph type="title"/>
          </p:nvPr>
        </p:nvSpPr>
        <p:spPr>
          <a:xfrm>
            <a:off x="6438900" y="669925"/>
            <a:ext cx="4457702" cy="1325563"/>
          </a:xfrm>
        </p:spPr>
        <p:txBody>
          <a:bodyPr anchor="b">
            <a:normAutofit/>
          </a:bodyPr>
          <a:lstStyle/>
          <a:p>
            <a:r>
              <a:rPr lang="en-US" sz="2900">
                <a:solidFill>
                  <a:schemeClr val="bg1"/>
                </a:solidFill>
                <a:latin typeface="Algerian" panose="04020705040A02060702" pitchFamily="82" charset="0"/>
              </a:rPr>
              <a:t>NATIONAL &amp; INTERNATIONAL STATUS</a:t>
            </a:r>
          </a:p>
        </p:txBody>
      </p:sp>
      <p:pic>
        <p:nvPicPr>
          <p:cNvPr id="5" name="Picture 4" descr="Digital financial graph">
            <a:extLst>
              <a:ext uri="{FF2B5EF4-FFF2-40B4-BE49-F238E27FC236}">
                <a16:creationId xmlns:a16="http://schemas.microsoft.com/office/drawing/2014/main" id="{0F5212CC-916A-53D2-77A3-63F27D025D60}"/>
              </a:ext>
            </a:extLst>
          </p:cNvPr>
          <p:cNvPicPr>
            <a:picLocks noChangeAspect="1"/>
          </p:cNvPicPr>
          <p:nvPr/>
        </p:nvPicPr>
        <p:blipFill>
          <a:blip r:embed="rId2"/>
          <a:srcRect l="30878" r="21935"/>
          <a:stretch>
            <a:fillRect/>
          </a:stretch>
        </p:blipFill>
        <p:spPr>
          <a:xfrm>
            <a:off x="20" y="10"/>
            <a:ext cx="5753082" cy="6857990"/>
          </a:xfrm>
          <a:prstGeom prst="rect">
            <a:avLst/>
          </a:prstGeom>
        </p:spPr>
      </p:pic>
      <p:sp>
        <p:nvSpPr>
          <p:cNvPr id="3" name="Content Placeholder 2">
            <a:extLst>
              <a:ext uri="{FF2B5EF4-FFF2-40B4-BE49-F238E27FC236}">
                <a16:creationId xmlns:a16="http://schemas.microsoft.com/office/drawing/2014/main" id="{2D664816-9BF1-40F3-8F8E-69DF8EF5EF6C}"/>
              </a:ext>
            </a:extLst>
          </p:cNvPr>
          <p:cNvSpPr>
            <a:spLocks noGrp="1"/>
          </p:cNvSpPr>
          <p:nvPr>
            <p:ph idx="1"/>
          </p:nvPr>
        </p:nvSpPr>
        <p:spPr>
          <a:xfrm>
            <a:off x="6438900" y="2400303"/>
            <a:ext cx="4457702" cy="3787765"/>
          </a:xfrm>
        </p:spPr>
        <p:txBody>
          <a:bodyPr>
            <a:noAutofit/>
          </a:bodyPr>
          <a:lstStyle/>
          <a:p>
            <a:r>
              <a:rPr lang="en-US" sz="1400" dirty="0">
                <a:solidFill>
                  <a:schemeClr val="bg1"/>
                </a:solidFill>
              </a:rPr>
              <a:t>During our extensive review of both international and national literature, we found no direct research that fully aligns with our project on AI-Enabled Pattern Matching in Cyber Security.</a:t>
            </a:r>
          </a:p>
          <a:p>
            <a:r>
              <a:rPr lang="en-US" sz="1400" dirty="0">
                <a:solidFill>
                  <a:schemeClr val="bg1"/>
                </a:solidFill>
              </a:rPr>
              <a:t>Globally, studies focus on AI-based anomaly detection and behavioral threat analysis, while nationally, institutions emphasize cybercrime analytics and AI integration in security frameworks. </a:t>
            </a:r>
          </a:p>
          <a:p>
            <a:r>
              <a:rPr lang="en-US" sz="1400" dirty="0">
                <a:solidFill>
                  <a:schemeClr val="bg1"/>
                </a:solidFill>
              </a:rPr>
              <a:t>However, none combine traditional pattern matching techniques (like Boyer-Moore) with machine learning classification models, as our approach does.</a:t>
            </a:r>
          </a:p>
          <a:p>
            <a:r>
              <a:rPr lang="en-US" sz="1400" dirty="0">
                <a:solidFill>
                  <a:schemeClr val="bg1"/>
                </a:solidFill>
              </a:rPr>
              <a:t>Though we can't claim absolute certainty, the absence of such a hybrid framework in currently available resources suggests that our project explores a novel, under-researched space—positioning it as both innovative and potentially impactful on national and global cybersecurity fronts.</a:t>
            </a:r>
          </a:p>
        </p:txBody>
      </p:sp>
      <p:cxnSp>
        <p:nvCxnSpPr>
          <p:cNvPr id="25" name="Straight Connector 19">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102"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895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D797-5C9C-409E-B3E0-9A740E6F02F9}"/>
              </a:ext>
            </a:extLst>
          </p:cNvPr>
          <p:cNvSpPr>
            <a:spLocks noGrp="1"/>
          </p:cNvSpPr>
          <p:nvPr>
            <p:ph type="title"/>
          </p:nvPr>
        </p:nvSpPr>
        <p:spPr/>
        <p:txBody>
          <a:bodyPr/>
          <a:lstStyle/>
          <a:p>
            <a:r>
              <a:rPr lang="en-US">
                <a:latin typeface="Algerian" panose="04020705040A02060702" pitchFamily="82" charset="0"/>
              </a:rPr>
              <a:t>BENEFITS &amp; APPLICATIONS</a:t>
            </a:r>
            <a:endParaRPr lang="en-US" dirty="0">
              <a:latin typeface="Algerian" panose="04020705040A02060702" pitchFamily="82" charset="0"/>
            </a:endParaRPr>
          </a:p>
        </p:txBody>
      </p:sp>
      <p:graphicFrame>
        <p:nvGraphicFramePr>
          <p:cNvPr id="5" name="Content Placeholder 2">
            <a:extLst>
              <a:ext uri="{FF2B5EF4-FFF2-40B4-BE49-F238E27FC236}">
                <a16:creationId xmlns:a16="http://schemas.microsoft.com/office/drawing/2014/main" id="{A9879E8F-9266-13EE-B527-A708ECC61C3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488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B5CB9-AD1A-49D6-83E0-DC20526E96A5}"/>
              </a:ext>
            </a:extLst>
          </p:cNvPr>
          <p:cNvSpPr>
            <a:spLocks noGrp="1"/>
          </p:cNvSpPr>
          <p:nvPr>
            <p:ph type="title"/>
          </p:nvPr>
        </p:nvSpPr>
        <p:spPr>
          <a:xfrm>
            <a:off x="6094105" y="802955"/>
            <a:ext cx="4977976" cy="1454051"/>
          </a:xfrm>
        </p:spPr>
        <p:txBody>
          <a:bodyPr>
            <a:normAutofit/>
          </a:bodyPr>
          <a:lstStyle/>
          <a:p>
            <a:r>
              <a:rPr lang="en-US" sz="3600">
                <a:solidFill>
                  <a:schemeClr val="tx2"/>
                </a:solidFill>
                <a:latin typeface="Algerian" panose="04020705040A02060702" pitchFamily="82" charset="0"/>
              </a:rPr>
              <a:t>CONCLUSION AND FUTURE WORK</a:t>
            </a:r>
          </a:p>
        </p:txBody>
      </p:sp>
      <p:pic>
        <p:nvPicPr>
          <p:cNvPr id="22" name="Graphic 6" descr="Laptop Secure">
            <a:extLst>
              <a:ext uri="{FF2B5EF4-FFF2-40B4-BE49-F238E27FC236}">
                <a16:creationId xmlns:a16="http://schemas.microsoft.com/office/drawing/2014/main" id="{25567D00-4F2B-4DC5-DCE8-72EB5DC997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23" name="Content Placeholder 2">
            <a:extLst>
              <a:ext uri="{FF2B5EF4-FFF2-40B4-BE49-F238E27FC236}">
                <a16:creationId xmlns:a16="http://schemas.microsoft.com/office/drawing/2014/main" id="{588911DE-599E-4280-B3F1-2CEBDF5F2756}"/>
              </a:ext>
            </a:extLst>
          </p:cNvPr>
          <p:cNvSpPr>
            <a:spLocks noGrp="1"/>
          </p:cNvSpPr>
          <p:nvPr>
            <p:ph idx="1"/>
          </p:nvPr>
        </p:nvSpPr>
        <p:spPr>
          <a:xfrm>
            <a:off x="6090574" y="2421682"/>
            <a:ext cx="4977578" cy="3639289"/>
          </a:xfrm>
        </p:spPr>
        <p:txBody>
          <a:bodyPr anchor="ctr">
            <a:normAutofit/>
          </a:bodyPr>
          <a:lstStyle/>
          <a:p>
            <a:pPr marL="0" indent="0">
              <a:buNone/>
            </a:pPr>
            <a:r>
              <a:rPr lang="en-US" sz="1800" b="1">
                <a:solidFill>
                  <a:schemeClr val="tx2"/>
                </a:solidFill>
              </a:rPr>
              <a:t>Achievements:</a:t>
            </a:r>
          </a:p>
          <a:p>
            <a:r>
              <a:rPr lang="en-US" sz="1800">
                <a:solidFill>
                  <a:schemeClr val="tx2"/>
                </a:solidFill>
              </a:rPr>
              <a:t>1. Built a hybrid system (BM + ML)</a:t>
            </a:r>
          </a:p>
          <a:p>
            <a:r>
              <a:rPr lang="en-US" sz="1800">
                <a:solidFill>
                  <a:schemeClr val="tx2"/>
                </a:solidFill>
              </a:rPr>
              <a:t>2. </a:t>
            </a:r>
            <a:r>
              <a:rPr lang="en-US" sz="1800" b="1">
                <a:solidFill>
                  <a:schemeClr val="tx2"/>
                </a:solidFill>
              </a:rPr>
              <a:t>Accuracy</a:t>
            </a:r>
            <a:r>
              <a:rPr lang="en-US" sz="1800">
                <a:solidFill>
                  <a:schemeClr val="tx2"/>
                </a:solidFill>
              </a:rPr>
              <a:t> </a:t>
            </a:r>
            <a:r>
              <a:rPr lang="en-US" sz="1800" i="1">
                <a:solidFill>
                  <a:schemeClr val="tx2"/>
                </a:solidFill>
              </a:rPr>
              <a:t>~96%, </a:t>
            </a:r>
            <a:r>
              <a:rPr lang="en-US" sz="1800" b="1">
                <a:solidFill>
                  <a:schemeClr val="tx2"/>
                </a:solidFill>
              </a:rPr>
              <a:t>Recall</a:t>
            </a:r>
            <a:r>
              <a:rPr lang="en-US" sz="1800" i="1">
                <a:solidFill>
                  <a:schemeClr val="tx2"/>
                </a:solidFill>
              </a:rPr>
              <a:t> ~97%</a:t>
            </a:r>
          </a:p>
          <a:p>
            <a:r>
              <a:rPr lang="en-US" sz="1800">
                <a:solidFill>
                  <a:schemeClr val="tx2"/>
                </a:solidFill>
              </a:rPr>
              <a:t>3. Real-time detection with scalability</a:t>
            </a:r>
          </a:p>
          <a:p>
            <a:endParaRPr lang="en-US" sz="1800">
              <a:solidFill>
                <a:schemeClr val="tx2"/>
              </a:solidFill>
            </a:endParaRPr>
          </a:p>
          <a:p>
            <a:pPr marL="0" indent="0">
              <a:buNone/>
            </a:pPr>
            <a:r>
              <a:rPr lang="en-US" sz="1800" b="1">
                <a:solidFill>
                  <a:schemeClr val="tx2"/>
                </a:solidFill>
              </a:rPr>
              <a:t>Future Work:</a:t>
            </a:r>
            <a:br>
              <a:rPr lang="en-US" sz="1800" b="1">
                <a:solidFill>
                  <a:schemeClr val="tx2"/>
                </a:solidFill>
              </a:rPr>
            </a:br>
            <a:r>
              <a:rPr lang="en-US" sz="1800">
                <a:solidFill>
                  <a:schemeClr val="tx2"/>
                </a:solidFill>
              </a:rPr>
              <a:t>1. Integrate BERT for better context</a:t>
            </a:r>
          </a:p>
          <a:p>
            <a:pPr marL="0" indent="0">
              <a:buNone/>
            </a:pPr>
            <a:r>
              <a:rPr lang="en-US" sz="1800">
                <a:solidFill>
                  <a:schemeClr val="tx2"/>
                </a:solidFill>
              </a:rPr>
              <a:t>2. Add multilingual and voice input support</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7440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3"/>
          <a:srcRect/>
          <a:stretch/>
        </p:blipFill>
        <p:spPr>
          <a:xfrm>
            <a:off x="0" y="-591467"/>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1540075"/>
          </a:xfrm>
        </p:spPr>
        <p:txBody>
          <a:bodyPr/>
          <a:lstStyle/>
          <a:p>
            <a:r>
              <a:rPr lang="en-US" sz="9600" dirty="0">
                <a:latin typeface="Algerian" panose="04020705040A02060702" pitchFamily="82" charset="0"/>
              </a:rPr>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2255520"/>
            <a:ext cx="9467850" cy="4011013"/>
          </a:xfrm>
        </p:spPr>
        <p:txBody>
          <a:bodyPr>
            <a:normAutofit/>
          </a:bodyPr>
          <a:lstStyle/>
          <a:p>
            <a:r>
              <a:rPr lang="en-US" sz="4000" dirty="0">
                <a:highlight>
                  <a:srgbClr val="000000"/>
                </a:highlight>
                <a:latin typeface="Amasis MT Pro" panose="02040504050005020304" pitchFamily="18" charset="0"/>
              </a:rPr>
              <a:t>Thank you for your attention. We welcome any questions or discussions regarding our project on Information Leakage Prevention through AI-Enabled Pattern Matching Algorithm  On Social Media.</a:t>
            </a:r>
          </a:p>
          <a:p>
            <a:endParaRPr lang="en-US" sz="4000" dirty="0">
              <a:highlight>
                <a:srgbClr val="000000"/>
              </a:highlight>
              <a:latin typeface="Amasis MT Pro" panose="02040504050005020304" pitchFamily="18" charset="0"/>
            </a:endParaRPr>
          </a:p>
          <a:p>
            <a:r>
              <a:rPr lang="en-US" sz="1600" dirty="0">
                <a:highlight>
                  <a:srgbClr val="000000"/>
                </a:highlight>
                <a:latin typeface="Amasis MT Pro" panose="02040504050005020304" pitchFamily="18" charset="0"/>
              </a:rPr>
              <a:t>Speak Freely, Stay Protected</a:t>
            </a:r>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9" name="Rectangle 3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761803" y="0"/>
            <a:ext cx="4646904" cy="1494503"/>
          </a:xfrm>
        </p:spPr>
        <p:txBody>
          <a:bodyPr vert="horz" lIns="91440" tIns="45720" rIns="91440" bIns="45720" rtlCol="0" anchor="ctr">
            <a:normAutofit/>
          </a:bodyPr>
          <a:lstStyle/>
          <a:p>
            <a:pPr algn="l"/>
            <a:r>
              <a:rPr lang="en-US" sz="4000" dirty="0">
                <a:solidFill>
                  <a:schemeClr val="tx1"/>
                </a:solidFill>
                <a:latin typeface="Algerian" panose="04020705040A02060702" pitchFamily="82" charset="0"/>
              </a:rPr>
              <a:t>MOTIVATION</a:t>
            </a:r>
          </a:p>
        </p:txBody>
      </p:sp>
      <p:sp>
        <p:nvSpPr>
          <p:cNvPr id="10" name="TextBox 9">
            <a:extLst>
              <a:ext uri="{FF2B5EF4-FFF2-40B4-BE49-F238E27FC236}">
                <a16:creationId xmlns:a16="http://schemas.microsoft.com/office/drawing/2014/main" id="{90A45A9F-184D-475D-9EE9-794F87AF2ED0}"/>
              </a:ext>
            </a:extLst>
          </p:cNvPr>
          <p:cNvSpPr txBox="1"/>
          <p:nvPr/>
        </p:nvSpPr>
        <p:spPr>
          <a:xfrm>
            <a:off x="761802" y="2163096"/>
            <a:ext cx="4646905" cy="45523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dirty="0"/>
              <a:t>We identified a blind spot in online safety—protecting people from revealing emotionally sensitive words unintentionally.</a:t>
            </a:r>
          </a:p>
          <a:p>
            <a:pPr indent="-228600">
              <a:lnSpc>
                <a:spcPct val="90000"/>
              </a:lnSpc>
              <a:spcAft>
                <a:spcPts val="600"/>
              </a:spcAft>
              <a:buFont typeface="Arial" panose="020B0604020202020204" pitchFamily="34" charset="0"/>
              <a:buChar char="•"/>
            </a:pPr>
            <a:r>
              <a:rPr lang="en-US" sz="1600" dirty="0"/>
              <a:t>Our goal is not to censor, but to empower users to control what they share.</a:t>
            </a:r>
          </a:p>
          <a:p>
            <a:pPr>
              <a:lnSpc>
                <a:spcPct val="90000"/>
              </a:lnSpc>
              <a:spcAft>
                <a:spcPts val="600"/>
              </a:spcAft>
            </a:pPr>
            <a:r>
              <a:rPr lang="en-US" sz="1600" b="1" dirty="0"/>
              <a:t>                        We built a system that:</a:t>
            </a:r>
          </a:p>
          <a:p>
            <a:pPr indent="-228600">
              <a:lnSpc>
                <a:spcPct val="90000"/>
              </a:lnSpc>
              <a:spcAft>
                <a:spcPts val="600"/>
              </a:spcAft>
              <a:buFont typeface="Arial" panose="020B0604020202020204" pitchFamily="34" charset="0"/>
              <a:buChar char="•"/>
            </a:pPr>
            <a:r>
              <a:rPr lang="en-US" sz="1600" dirty="0"/>
              <a:t>Detects relationship-based sensitive words in real-time.</a:t>
            </a:r>
          </a:p>
          <a:p>
            <a:pPr indent="-228600">
              <a:lnSpc>
                <a:spcPct val="90000"/>
              </a:lnSpc>
              <a:spcAft>
                <a:spcPts val="600"/>
              </a:spcAft>
              <a:buFont typeface="Arial" panose="020B0604020202020204" pitchFamily="34" charset="0"/>
              <a:buChar char="•"/>
            </a:pPr>
            <a:r>
              <a:rPr lang="en-US" sz="1600" dirty="0"/>
              <a:t>Alerts the user before sending the message.</a:t>
            </a:r>
          </a:p>
          <a:p>
            <a:pPr indent="-228600">
              <a:lnSpc>
                <a:spcPct val="90000"/>
              </a:lnSpc>
              <a:spcAft>
                <a:spcPts val="600"/>
              </a:spcAft>
              <a:buFont typeface="Arial" panose="020B0604020202020204" pitchFamily="34" charset="0"/>
              <a:buChar char="•"/>
            </a:pPr>
            <a:r>
              <a:rPr lang="en-US" sz="1600" dirty="0"/>
              <a:t>Offers masking options for privacy without affecting expression.</a:t>
            </a:r>
          </a:p>
          <a:p>
            <a:pPr indent="-228600">
              <a:lnSpc>
                <a:spcPct val="90000"/>
              </a:lnSpc>
              <a:spcAft>
                <a:spcPts val="600"/>
              </a:spcAft>
              <a:buFont typeface="Arial" panose="020B0604020202020204" pitchFamily="34" charset="0"/>
              <a:buChar char="•"/>
            </a:pPr>
            <a:r>
              <a:rPr lang="en-US" sz="1600" dirty="0"/>
              <a:t>By blending Machine Learning (Logistic Regression) with Boyer-Moore pattern matching, the system delivers fast, accurate, and user-friendly protection.</a:t>
            </a:r>
          </a:p>
          <a:p>
            <a:pPr indent="-228600">
              <a:lnSpc>
                <a:spcPct val="90000"/>
              </a:lnSpc>
              <a:spcAft>
                <a:spcPts val="600"/>
              </a:spcAft>
              <a:buFont typeface="Arial" panose="020B0604020202020204" pitchFamily="34" charset="0"/>
              <a:buChar char="•"/>
            </a:pPr>
            <a:r>
              <a:rPr lang="en-US" sz="1600" dirty="0"/>
              <a:t>This solution can help reduce emotional exploitation risks, making digital spaces safer and more mindful.</a:t>
            </a:r>
          </a:p>
        </p:txBody>
      </p:sp>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3834" r="26842" b="3"/>
          <a:stretch>
            <a:fillRect/>
          </a:stretch>
        </p:blipFill>
        <p:spPr>
          <a:xfrm>
            <a:off x="6096000" y="1"/>
            <a:ext cx="6102825" cy="6858000"/>
          </a:xfrm>
          <a:prstGeom prst="rect">
            <a:avLst/>
          </a:prstGeom>
        </p:spPr>
      </p:pic>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250" r="9094" b="15821"/>
          <a:stretch>
            <a:fillRect/>
          </a:stretch>
        </p:blipFill>
        <p:spPr>
          <a:xfrm flipH="1">
            <a:off x="3523488" y="10"/>
            <a:ext cx="8668512" cy="6857990"/>
          </a:xfrm>
          <a:prstGeom prst="rect">
            <a:avLst/>
          </a:prstGeom>
        </p:spPr>
      </p:pic>
      <p:sp>
        <p:nvSpPr>
          <p:cNvPr id="98" name="Rectangle 9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449421" y="105838"/>
            <a:ext cx="4801946" cy="1294946"/>
          </a:xfrm>
        </p:spPr>
        <p:txBody>
          <a:bodyPr vert="horz" lIns="91440" tIns="45720" rIns="91440" bIns="45720" rtlCol="0" anchor="b">
            <a:normAutofit fontScale="90000"/>
          </a:bodyPr>
          <a:lstStyle/>
          <a:p>
            <a:pPr algn="l"/>
            <a:r>
              <a:rPr lang="en-US" sz="4800" dirty="0">
                <a:solidFill>
                  <a:schemeClr val="bg1"/>
                </a:solidFill>
                <a:latin typeface="Algerian" panose="04020705040A02060702" pitchFamily="82" charset="0"/>
              </a:rPr>
              <a:t>STATISTICAL INFORMATION</a:t>
            </a:r>
          </a:p>
        </p:txBody>
      </p:sp>
      <p:sp>
        <p:nvSpPr>
          <p:cNvPr id="100" name="Rectangle 9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 name="Rectangle 10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ubtitle 3">
            <a:extLst>
              <a:ext uri="{FF2B5EF4-FFF2-40B4-BE49-F238E27FC236}">
                <a16:creationId xmlns:a16="http://schemas.microsoft.com/office/drawing/2014/main" id="{3D7286E7-DE5B-497D-B7A0-A93DD355D396}"/>
              </a:ext>
            </a:extLst>
          </p:cNvPr>
          <p:cNvSpPr>
            <a:spLocks noGrp="1"/>
          </p:cNvSpPr>
          <p:nvPr>
            <p:ph type="subTitle" idx="1"/>
          </p:nvPr>
        </p:nvSpPr>
        <p:spPr>
          <a:xfrm>
            <a:off x="350196" y="1397671"/>
            <a:ext cx="7217923" cy="5354491"/>
          </a:xfrm>
          <a:noFill/>
        </p:spPr>
        <p:txBody>
          <a:bodyPr>
            <a:normAutofit fontScale="62500" lnSpcReduction="20000"/>
          </a:bodyPr>
          <a:lstStyle/>
          <a:p>
            <a:r>
              <a:rPr lang="en-US" b="1" u="sng" dirty="0"/>
              <a:t>Cyber Crime Impact &amp; Trends (Statistical Snapshot)</a:t>
            </a:r>
          </a:p>
          <a:p>
            <a:r>
              <a:rPr lang="en-US" b="1" dirty="0"/>
              <a:t>Alarming Financial Losses in India (2024)</a:t>
            </a:r>
          </a:p>
          <a:p>
            <a:pPr marL="342900" indent="-342900">
              <a:buFont typeface="Arial" panose="020B0604020202020204" pitchFamily="34" charset="0"/>
              <a:buChar char="•"/>
            </a:pPr>
            <a:r>
              <a:rPr lang="en-US" dirty="0"/>
              <a:t>Citizens reported staggering losses exceeding </a:t>
            </a:r>
            <a:r>
              <a:rPr lang="en-US" b="1" dirty="0"/>
              <a:t>₹</a:t>
            </a:r>
            <a:r>
              <a:rPr lang="en-US" b="1" u="sng" dirty="0"/>
              <a:t>22,845 </a:t>
            </a:r>
            <a:r>
              <a:rPr lang="en-US" dirty="0"/>
              <a:t>crore to cyber fraud—a </a:t>
            </a:r>
            <a:r>
              <a:rPr lang="en-US" b="1" u="sng" dirty="0"/>
              <a:t>206% </a:t>
            </a:r>
            <a:r>
              <a:rPr lang="en-US" dirty="0"/>
              <a:t>surge from </a:t>
            </a:r>
            <a:r>
              <a:rPr lang="en-US" b="1" u="sng" dirty="0"/>
              <a:t>₹7,465 </a:t>
            </a:r>
            <a:r>
              <a:rPr lang="en-US" dirty="0"/>
              <a:t>crore in 2023.</a:t>
            </a:r>
          </a:p>
          <a:p>
            <a:pPr marL="342900" indent="-342900">
              <a:buFont typeface="Arial" panose="020B0604020202020204" pitchFamily="34" charset="0"/>
              <a:buChar char="•"/>
            </a:pPr>
            <a:r>
              <a:rPr lang="en-US" dirty="0"/>
              <a:t> Over </a:t>
            </a:r>
            <a:r>
              <a:rPr lang="en-US" b="1" u="sng" dirty="0"/>
              <a:t>36</a:t>
            </a:r>
            <a:r>
              <a:rPr lang="en-US" dirty="0"/>
              <a:t> lakh financial fraud cases were logged across the year, up from </a:t>
            </a:r>
            <a:r>
              <a:rPr lang="en-US" b="1" u="sng" dirty="0"/>
              <a:t>24 lakh</a:t>
            </a:r>
            <a:r>
              <a:rPr lang="en-US" dirty="0"/>
              <a:t> in 2023. The Times of India </a:t>
            </a:r>
          </a:p>
          <a:p>
            <a:pPr marL="342900" indent="-342900">
              <a:buFont typeface="Arial" panose="020B0604020202020204" pitchFamily="34" charset="0"/>
              <a:buChar char="•"/>
            </a:pPr>
            <a:endParaRPr lang="en-US" dirty="0"/>
          </a:p>
          <a:p>
            <a:r>
              <a:rPr lang="en-US" b="1" u="sng" dirty="0"/>
              <a:t>Rising cybercrime trends:</a:t>
            </a:r>
          </a:p>
          <a:p>
            <a:pPr marL="457200" indent="-457200">
              <a:buFont typeface="+mj-lt"/>
              <a:buAutoNum type="arabicPeriod"/>
            </a:pPr>
            <a:r>
              <a:rPr lang="en-US" b="1" dirty="0"/>
              <a:t>2022: ~10.3 lakh cases (+127% YoY</a:t>
            </a:r>
            <a:r>
              <a:rPr lang="en-US" dirty="0"/>
              <a:t>)</a:t>
            </a:r>
          </a:p>
          <a:p>
            <a:pPr marL="457200" indent="-457200">
              <a:buFont typeface="+mj-lt"/>
              <a:buAutoNum type="arabicPeriod"/>
            </a:pPr>
            <a:r>
              <a:rPr lang="en-US" b="1" dirty="0"/>
              <a:t>2023: ~16 lakh cases (+55%)</a:t>
            </a:r>
          </a:p>
          <a:p>
            <a:pPr marL="457200" indent="-457200">
              <a:buFont typeface="+mj-lt"/>
              <a:buAutoNum type="arabicPeriod"/>
            </a:pPr>
            <a:r>
              <a:rPr lang="en-US" b="1" dirty="0"/>
              <a:t>2024: ~22.7 lakh cases (+42%) </a:t>
            </a:r>
          </a:p>
          <a:p>
            <a:r>
              <a:rPr lang="en-US" b="1" u="sng" dirty="0"/>
              <a:t>Global Impact &amp; Psychological Exploits</a:t>
            </a:r>
          </a:p>
          <a:p>
            <a:r>
              <a:rPr lang="en-US" dirty="0"/>
              <a:t>98% of all cyberattacks leverage social engineering, making human trust the weakest link</a:t>
            </a:r>
          </a:p>
          <a:p>
            <a:r>
              <a:rPr lang="en-US" b="1" u="sng" dirty="0"/>
              <a:t> Phishing is at the forefront:</a:t>
            </a:r>
          </a:p>
          <a:p>
            <a:pPr marL="457200" indent="-457200">
              <a:buFont typeface="+mj-lt"/>
              <a:buAutoNum type="arabicPeriod"/>
            </a:pPr>
            <a:r>
              <a:rPr lang="en-US" b="1" u="sng" dirty="0"/>
              <a:t>91%</a:t>
            </a:r>
            <a:r>
              <a:rPr lang="en-US" dirty="0"/>
              <a:t> of attacks begin with a phishing email.</a:t>
            </a:r>
          </a:p>
          <a:p>
            <a:pPr marL="457200" indent="-457200">
              <a:buFont typeface="+mj-lt"/>
              <a:buAutoNum type="arabicPeriod"/>
            </a:pPr>
            <a:r>
              <a:rPr lang="en-US" dirty="0"/>
              <a:t>Business Email Compromise (BEC) scams alone cost organizations $2.4 billion+ annually. </a:t>
            </a:r>
          </a:p>
          <a:p>
            <a:pPr marL="457200" indent="-457200">
              <a:buFont typeface="+mj-lt"/>
              <a:buAutoNum type="arabicPeriod"/>
            </a:pPr>
            <a:r>
              <a:rPr lang="en-US" dirty="0"/>
              <a:t>The average cost per breach involving social engineering is approximately </a:t>
            </a:r>
            <a:r>
              <a:rPr lang="en-US" b="1" u="sng" dirty="0"/>
              <a:t>$4.45 million</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p:pic>
      <p:pic>
        <p:nvPicPr>
          <p:cNvPr id="5" name="Picture 4" descr="A screenshot of a graph&#10;&#10;Description automatically generated">
            <a:extLst>
              <a:ext uri="{FF2B5EF4-FFF2-40B4-BE49-F238E27FC236}">
                <a16:creationId xmlns:a16="http://schemas.microsoft.com/office/drawing/2014/main" id="{ECC11B17-4D30-487C-89BA-0CA76DE0B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838" y="0"/>
            <a:ext cx="7904162" cy="68580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556532" y="643467"/>
            <a:ext cx="11210925" cy="744836"/>
          </a:xfrm>
        </p:spPr>
        <p:txBody>
          <a:bodyPr vert="horz" lIns="91440" tIns="45720" rIns="91440" bIns="45720" rtlCol="0" anchor="ctr">
            <a:normAutofit/>
          </a:bodyPr>
          <a:lstStyle/>
          <a:p>
            <a:r>
              <a:rPr lang="en-US" sz="3200" kern="1200" dirty="0">
                <a:solidFill>
                  <a:schemeClr val="bg1"/>
                </a:solidFill>
                <a:latin typeface="Algerian" panose="04020705040A02060702" pitchFamily="82" charset="0"/>
              </a:rPr>
              <a:t>PROJECT MILESTONE</a:t>
            </a:r>
          </a:p>
        </p:txBody>
      </p:sp>
      <p:graphicFrame>
        <p:nvGraphicFramePr>
          <p:cNvPr id="4" name="Table 4">
            <a:extLst>
              <a:ext uri="{FF2B5EF4-FFF2-40B4-BE49-F238E27FC236}">
                <a16:creationId xmlns:a16="http://schemas.microsoft.com/office/drawing/2014/main" id="{B04845D7-E588-46CB-99E0-6CB007772C99}"/>
              </a:ext>
            </a:extLst>
          </p:cNvPr>
          <p:cNvGraphicFramePr>
            <a:graphicFrameLocks noGrp="1"/>
          </p:cNvGraphicFramePr>
          <p:nvPr>
            <p:extLst>
              <p:ext uri="{D42A27DB-BD31-4B8C-83A1-F6EECF244321}">
                <p14:modId xmlns:p14="http://schemas.microsoft.com/office/powerpoint/2010/main" val="185294116"/>
              </p:ext>
            </p:extLst>
          </p:nvPr>
        </p:nvGraphicFramePr>
        <p:xfrm>
          <a:off x="421065" y="1500963"/>
          <a:ext cx="11590312" cy="5209802"/>
        </p:xfrm>
        <a:graphic>
          <a:graphicData uri="http://schemas.openxmlformats.org/drawingml/2006/table">
            <a:tbl>
              <a:tblPr firstRow="1" bandRow="1" bandCol="1">
                <a:tableStyleId>{7E9639D4-E3E2-4D34-9284-5A2195B3D0D7}</a:tableStyleId>
              </a:tblPr>
              <a:tblGrid>
                <a:gridCol w="2497932">
                  <a:extLst>
                    <a:ext uri="{9D8B030D-6E8A-4147-A177-3AD203B41FA5}">
                      <a16:colId xmlns:a16="http://schemas.microsoft.com/office/drawing/2014/main" val="57230238"/>
                    </a:ext>
                  </a:extLst>
                </a:gridCol>
                <a:gridCol w="4264522">
                  <a:extLst>
                    <a:ext uri="{9D8B030D-6E8A-4147-A177-3AD203B41FA5}">
                      <a16:colId xmlns:a16="http://schemas.microsoft.com/office/drawing/2014/main" val="4271942865"/>
                    </a:ext>
                  </a:extLst>
                </a:gridCol>
                <a:gridCol w="4827858">
                  <a:extLst>
                    <a:ext uri="{9D8B030D-6E8A-4147-A177-3AD203B41FA5}">
                      <a16:colId xmlns:a16="http://schemas.microsoft.com/office/drawing/2014/main" val="2004474186"/>
                    </a:ext>
                  </a:extLst>
                </a:gridCol>
              </a:tblGrid>
              <a:tr h="484740">
                <a:tc>
                  <a:txBody>
                    <a:bodyPr/>
                    <a:lstStyle/>
                    <a:p>
                      <a:r>
                        <a:rPr lang="en-US" sz="1500"/>
                        <a:t>DATE(YYYY-MM-DD)</a:t>
                      </a:r>
                    </a:p>
                  </a:txBody>
                  <a:tcPr marL="58268" marR="58268" marT="29134" marB="29134"/>
                </a:tc>
                <a:tc>
                  <a:txBody>
                    <a:bodyPr/>
                    <a:lstStyle/>
                    <a:p>
                      <a:r>
                        <a:rPr lang="en-US" sz="1100"/>
                        <a:t>                      </a:t>
                      </a:r>
                      <a:r>
                        <a:rPr lang="en-US" sz="2000"/>
                        <a:t>REPORT</a:t>
                      </a:r>
                    </a:p>
                  </a:txBody>
                  <a:tcPr marL="58268" marR="58268" marT="29134" marB="29134"/>
                </a:tc>
                <a:tc>
                  <a:txBody>
                    <a:bodyPr/>
                    <a:lstStyle/>
                    <a:p>
                      <a:r>
                        <a:rPr lang="en-US" sz="1100"/>
                        <a:t>                                       </a:t>
                      </a:r>
                      <a:r>
                        <a:rPr lang="en-US" sz="2000"/>
                        <a:t>ACTION TAKEN</a:t>
                      </a:r>
                    </a:p>
                  </a:txBody>
                  <a:tcPr marL="58268" marR="58268" marT="29134" marB="29134"/>
                </a:tc>
                <a:extLst>
                  <a:ext uri="{0D108BD9-81ED-4DB2-BD59-A6C34878D82A}">
                    <a16:rowId xmlns:a16="http://schemas.microsoft.com/office/drawing/2014/main" val="3122859437"/>
                  </a:ext>
                </a:extLst>
              </a:tr>
              <a:tr h="676715">
                <a:tc>
                  <a:txBody>
                    <a:bodyPr/>
                    <a:lstStyle/>
                    <a:p>
                      <a:r>
                        <a:rPr lang="en-US" sz="2400" dirty="0"/>
                        <a:t>2025-05-01</a:t>
                      </a:r>
                    </a:p>
                  </a:txBody>
                  <a:tcPr marL="58268" marR="58268" marT="29134" marB="29134"/>
                </a:tc>
                <a:tc>
                  <a:txBody>
                    <a:bodyPr/>
                    <a:lstStyle/>
                    <a:p>
                      <a:r>
                        <a:rPr lang="en-US" sz="1200" dirty="0"/>
                        <a:t>Project Briefing from Prof. K.K. Senapati introducing the goal of building an </a:t>
                      </a:r>
                      <a:r>
                        <a:rPr lang="en-US" sz="1200" dirty="0">
                          <a:solidFill>
                            <a:schemeClr val="tx1">
                              <a:lumMod val="75000"/>
                              <a:lumOff val="25000"/>
                            </a:schemeClr>
                          </a:solidFill>
                          <a:latin typeface="+mn-lt"/>
                        </a:rPr>
                        <a:t>Information leakage prevention through ai-enabled pattern matching algorithm  on social media</a:t>
                      </a:r>
                      <a:r>
                        <a:rPr lang="en-US" sz="1200" dirty="0"/>
                        <a:t>.</a:t>
                      </a:r>
                    </a:p>
                  </a:txBody>
                  <a:tcPr marL="58268" marR="58268" marT="29134" marB="29134"/>
                </a:tc>
                <a:tc>
                  <a:txBody>
                    <a:bodyPr/>
                    <a:lstStyle/>
                    <a:p>
                      <a:r>
                        <a:rPr lang="en-US" sz="1600" dirty="0"/>
                        <a:t>Begin literature review on classical pattern matching algorithms.</a:t>
                      </a:r>
                    </a:p>
                  </a:txBody>
                  <a:tcPr marL="58268" marR="58268" marT="29134" marB="29134"/>
                </a:tc>
                <a:extLst>
                  <a:ext uri="{0D108BD9-81ED-4DB2-BD59-A6C34878D82A}">
                    <a16:rowId xmlns:a16="http://schemas.microsoft.com/office/drawing/2014/main" val="3713128022"/>
                  </a:ext>
                </a:extLst>
              </a:tr>
              <a:tr h="511851">
                <a:tc>
                  <a:txBody>
                    <a:bodyPr/>
                    <a:lstStyle/>
                    <a:p>
                      <a:r>
                        <a:rPr lang="en-US" sz="2400" dirty="0"/>
                        <a:t>2025-05-12</a:t>
                      </a:r>
                    </a:p>
                  </a:txBody>
                  <a:tcPr marL="58268" marR="58268" marT="29134" marB="29134"/>
                </a:tc>
                <a:tc>
                  <a:txBody>
                    <a:bodyPr/>
                    <a:lstStyle/>
                    <a:p>
                      <a:r>
                        <a:rPr lang="en-US" sz="1200" dirty="0"/>
                        <a:t>Submitted detailed research report on Boyer-Moore, KMP, Rabin-Karp with complexity, use cases &amp; limitations.	</a:t>
                      </a:r>
                    </a:p>
                  </a:txBody>
                  <a:tcPr marL="58268" marR="58268" marT="29134" marB="29134"/>
                </a:tc>
                <a:tc>
                  <a:txBody>
                    <a:bodyPr/>
                    <a:lstStyle/>
                    <a:p>
                      <a:r>
                        <a:rPr lang="en-US" sz="1600" dirty="0"/>
                        <a:t>Schedule review meeting to finalize advanced approach.</a:t>
                      </a:r>
                    </a:p>
                  </a:txBody>
                  <a:tcPr marL="58268" marR="58268" marT="29134" marB="29134"/>
                </a:tc>
                <a:extLst>
                  <a:ext uri="{0D108BD9-81ED-4DB2-BD59-A6C34878D82A}">
                    <a16:rowId xmlns:a16="http://schemas.microsoft.com/office/drawing/2014/main" val="891978829"/>
                  </a:ext>
                </a:extLst>
              </a:tr>
              <a:tr h="511851">
                <a:tc>
                  <a:txBody>
                    <a:bodyPr/>
                    <a:lstStyle/>
                    <a:p>
                      <a:r>
                        <a:rPr lang="en-US" sz="2400" dirty="0"/>
                        <a:t>2025-06-05</a:t>
                      </a:r>
                    </a:p>
                  </a:txBody>
                  <a:tcPr marL="58268" marR="58268" marT="29134" marB="29134"/>
                </a:tc>
                <a:tc>
                  <a:txBody>
                    <a:bodyPr/>
                    <a:lstStyle/>
                    <a:p>
                      <a:r>
                        <a:rPr lang="en-US" sz="1200" dirty="0"/>
                        <a:t>Interactive discussion with mentor to evaluate research findings. Decision to design a hybrid / ML-based model.</a:t>
                      </a:r>
                    </a:p>
                  </a:txBody>
                  <a:tcPr marL="58268" marR="58268" marT="29134" marB="29134"/>
                </a:tc>
                <a:tc>
                  <a:txBody>
                    <a:bodyPr/>
                    <a:lstStyle/>
                    <a:p>
                      <a:r>
                        <a:rPr lang="en-US" sz="1600" dirty="0"/>
                        <a:t>Initiate custom dataset creation for cybersecurity terms.</a:t>
                      </a:r>
                    </a:p>
                  </a:txBody>
                  <a:tcPr marL="58268" marR="58268" marT="29134" marB="29134"/>
                </a:tc>
                <a:extLst>
                  <a:ext uri="{0D108BD9-81ED-4DB2-BD59-A6C34878D82A}">
                    <a16:rowId xmlns:a16="http://schemas.microsoft.com/office/drawing/2014/main" val="2995557798"/>
                  </a:ext>
                </a:extLst>
              </a:tr>
              <a:tr h="1054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2025-06-07   -     2025-06-08</a:t>
                      </a:r>
                    </a:p>
                    <a:p>
                      <a:endParaRPr lang="en-US" sz="1100" dirty="0"/>
                    </a:p>
                  </a:txBody>
                  <a:tcPr marL="58268" marR="58268" marT="29134" marB="2913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Created blood_relations.csv for vulnerable keyword patterns. Prepared Positive_training.txt &amp; Negative_training.txt (500+ sentences each) for ML training. Identified lack of context-aware detection in existing methods. Selected Boyer-Moore for exact match in hybrid model.</a:t>
                      </a:r>
                    </a:p>
                    <a:p>
                      <a:endParaRPr lang="en-US" sz="1000" dirty="0"/>
                    </a:p>
                  </a:txBody>
                  <a:tcPr marL="58268" marR="58268" marT="29134" marB="29134"/>
                </a:tc>
                <a:tc>
                  <a:txBody>
                    <a:bodyPr/>
                    <a:lstStyle/>
                    <a:p>
                      <a:r>
                        <a:rPr lang="en-US" sz="1600" dirty="0"/>
                        <a:t>Integrate dataset with selected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Start hybrid model development (BM + ML).</a:t>
                      </a:r>
                    </a:p>
                    <a:p>
                      <a:endParaRPr lang="en-US" sz="1100" dirty="0"/>
                    </a:p>
                  </a:txBody>
                  <a:tcPr marL="58268" marR="58268" marT="29134" marB="29134"/>
                </a:tc>
                <a:extLst>
                  <a:ext uri="{0D108BD9-81ED-4DB2-BD59-A6C34878D82A}">
                    <a16:rowId xmlns:a16="http://schemas.microsoft.com/office/drawing/2014/main" val="1752213276"/>
                  </a:ext>
                </a:extLst>
              </a:tr>
              <a:tr h="565484">
                <a:tc>
                  <a:txBody>
                    <a:bodyPr/>
                    <a:lstStyle/>
                    <a:p>
                      <a:r>
                        <a:rPr lang="en-US" sz="2400" dirty="0"/>
                        <a:t>2025-06-10</a:t>
                      </a:r>
                    </a:p>
                  </a:txBody>
                  <a:tcPr marL="58268" marR="58268" marT="29134" marB="29134"/>
                </a:tc>
                <a:tc>
                  <a:txBody>
                    <a:bodyPr/>
                    <a:lstStyle/>
                    <a:p>
                      <a:r>
                        <a:rPr lang="en-US" sz="1200" dirty="0"/>
                        <a:t>Completed Logistic Regression + TF-IDF ML pipeline and integrated Boyer-Moore for real-time detection. Achieved high initial accuracy.</a:t>
                      </a:r>
                    </a:p>
                  </a:txBody>
                  <a:tcPr marL="58268" marR="58268" marT="29134" marB="29134"/>
                </a:tc>
                <a:tc>
                  <a:txBody>
                    <a:bodyPr/>
                    <a:lstStyle/>
                    <a:p>
                      <a:r>
                        <a:rPr lang="en-US" sz="1600" dirty="0"/>
                        <a:t>Conduct statistical performance evaluation.</a:t>
                      </a:r>
                    </a:p>
                  </a:txBody>
                  <a:tcPr marL="58268" marR="58268" marT="29134" marB="29134"/>
                </a:tc>
                <a:extLst>
                  <a:ext uri="{0D108BD9-81ED-4DB2-BD59-A6C34878D82A}">
                    <a16:rowId xmlns:a16="http://schemas.microsoft.com/office/drawing/2014/main" val="890714610"/>
                  </a:ext>
                </a:extLst>
              </a:tr>
              <a:tr h="395086">
                <a:tc>
                  <a:txBody>
                    <a:bodyPr/>
                    <a:lstStyle/>
                    <a:p>
                      <a:r>
                        <a:rPr lang="en-US" sz="2400" dirty="0"/>
                        <a:t>2025-06-12</a:t>
                      </a:r>
                    </a:p>
                  </a:txBody>
                  <a:tcPr marL="58268" marR="58268" marT="29134" marB="29134"/>
                </a:tc>
                <a:tc>
                  <a:txBody>
                    <a:bodyPr/>
                    <a:lstStyle/>
                    <a:p>
                      <a:r>
                        <a:rPr lang="en-US" sz="1200" dirty="0"/>
                        <a:t>Performed statistical evaluation; overcame technical issues via mentor guidance, Google research, and Stack Overflow solutions.</a:t>
                      </a:r>
                    </a:p>
                  </a:txBody>
                  <a:tcPr marL="58268" marR="58268" marT="29134" marB="29134"/>
                </a:tc>
                <a:tc>
                  <a:txBody>
                    <a:bodyPr/>
                    <a:lstStyle/>
                    <a:p>
                      <a:r>
                        <a:rPr lang="en-US" sz="1600" dirty="0"/>
                        <a:t>Prepare final milestone documentation.</a:t>
                      </a:r>
                    </a:p>
                  </a:txBody>
                  <a:tcPr marL="58268" marR="58268" marT="29134" marB="29134"/>
                </a:tc>
                <a:extLst>
                  <a:ext uri="{0D108BD9-81ED-4DB2-BD59-A6C34878D82A}">
                    <a16:rowId xmlns:a16="http://schemas.microsoft.com/office/drawing/2014/main" val="210638381"/>
                  </a:ext>
                </a:extLst>
              </a:tr>
              <a:tr h="508685">
                <a:tc>
                  <a:txBody>
                    <a:bodyPr/>
                    <a:lstStyle/>
                    <a:p>
                      <a:r>
                        <a:rPr lang="en-US" sz="2400" dirty="0"/>
                        <a:t>2025-06-26</a:t>
                      </a:r>
                    </a:p>
                  </a:txBody>
                  <a:tcPr marL="58268" marR="58268" marT="29134" marB="29134"/>
                </a:tc>
                <a:tc>
                  <a:txBody>
                    <a:bodyPr/>
                    <a:lstStyle/>
                    <a:p>
                      <a:r>
                        <a:rPr lang="en-US" sz="1200" dirty="0"/>
                        <a:t>Submitted draft research paper covering methodology, progress &amp; results.</a:t>
                      </a:r>
                    </a:p>
                  </a:txBody>
                  <a:tcPr marL="58268" marR="58268" marT="29134" marB="29134"/>
                </a:tc>
                <a:tc>
                  <a:txBody>
                    <a:bodyPr/>
                    <a:lstStyle/>
                    <a:p>
                      <a:r>
                        <a:rPr lang="en-US" sz="1600" dirty="0"/>
                        <a:t>Refine &amp; finalize paper under faculty supervision.</a:t>
                      </a:r>
                    </a:p>
                  </a:txBody>
                  <a:tcPr marL="58268" marR="58268" marT="29134" marB="29134"/>
                </a:tc>
                <a:extLst>
                  <a:ext uri="{0D108BD9-81ED-4DB2-BD59-A6C34878D82A}">
                    <a16:rowId xmlns:a16="http://schemas.microsoft.com/office/drawing/2014/main" val="2895440438"/>
                  </a:ext>
                </a:extLst>
              </a:tr>
              <a:tr h="359956">
                <a:tc>
                  <a:txBody>
                    <a:bodyPr/>
                    <a:lstStyle/>
                    <a:p>
                      <a:endParaRPr lang="en-US" sz="1100"/>
                    </a:p>
                  </a:txBody>
                  <a:tcPr marL="58268" marR="58268" marT="29134" marB="29134"/>
                </a:tc>
                <a:tc>
                  <a:txBody>
                    <a:bodyPr/>
                    <a:lstStyle/>
                    <a:p>
                      <a:endParaRPr lang="en-US" sz="1100"/>
                    </a:p>
                  </a:txBody>
                  <a:tcPr marL="58268" marR="58268" marT="29134" marB="29134"/>
                </a:tc>
                <a:tc>
                  <a:txBody>
                    <a:bodyPr/>
                    <a:lstStyle/>
                    <a:p>
                      <a:endParaRPr lang="en-US" sz="1100" dirty="0"/>
                    </a:p>
                  </a:txBody>
                  <a:tcPr marL="58268" marR="58268" marT="29134" marB="29134"/>
                </a:tc>
                <a:extLst>
                  <a:ext uri="{0D108BD9-81ED-4DB2-BD59-A6C34878D82A}">
                    <a16:rowId xmlns:a16="http://schemas.microsoft.com/office/drawing/2014/main" val="3323352908"/>
                  </a:ext>
                </a:extLst>
              </a:tr>
            </a:tbl>
          </a:graphicData>
        </a:graphic>
      </p:graphicFrame>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90312"/>
            <a:ext cx="10515600" cy="829486"/>
          </a:xfrm>
        </p:spPr>
        <p:txBody>
          <a:bodyPr anchor="ctr">
            <a:normAutofit/>
          </a:bodyPr>
          <a:lstStyle/>
          <a:p>
            <a:r>
              <a:rPr lang="en-US" dirty="0">
                <a:latin typeface="Algerian" panose="04020705040A02060702" pitchFamily="82" charset="0"/>
              </a:rPr>
              <a:t>OBJECTIVE</a:t>
            </a:r>
          </a:p>
        </p:txBody>
      </p:sp>
      <p:pic>
        <p:nvPicPr>
          <p:cNvPr id="8" name="Content Placeholder 7" descr="3D face graphic">
            <a:extLst>
              <a:ext uri="{FF2B5EF4-FFF2-40B4-BE49-F238E27FC236}">
                <a16:creationId xmlns:a16="http://schemas.microsoft.com/office/drawing/2014/main" id="{2E9D7689-E879-46C8-B50D-A5292A054A99}"/>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0"/>
            <a:ext cx="3127022" cy="6303963"/>
          </a:xfrm>
        </p:spPr>
      </p:pic>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6" name="Table 6">
            <a:extLst>
              <a:ext uri="{FF2B5EF4-FFF2-40B4-BE49-F238E27FC236}">
                <a16:creationId xmlns:a16="http://schemas.microsoft.com/office/drawing/2014/main" id="{F6A7D92E-67AF-4BD3-9666-893CC0357E9B}"/>
              </a:ext>
            </a:extLst>
          </p:cNvPr>
          <p:cNvGraphicFramePr>
            <a:graphicFrameLocks noGrp="1"/>
          </p:cNvGraphicFramePr>
          <p:nvPr>
            <p:extLst>
              <p:ext uri="{D42A27DB-BD31-4B8C-83A1-F6EECF244321}">
                <p14:modId xmlns:p14="http://schemas.microsoft.com/office/powerpoint/2010/main" val="2384034635"/>
              </p:ext>
            </p:extLst>
          </p:nvPr>
        </p:nvGraphicFramePr>
        <p:xfrm>
          <a:off x="3217333" y="919798"/>
          <a:ext cx="8805334" cy="5160134"/>
        </p:xfrm>
        <a:graphic>
          <a:graphicData uri="http://schemas.openxmlformats.org/drawingml/2006/table">
            <a:tbl>
              <a:tblPr firstRow="1" bandRow="1" bandCol="1">
                <a:tableStyleId>{7E9639D4-E3E2-4D34-9284-5A2195B3D0D7}</a:tableStyleId>
              </a:tblPr>
              <a:tblGrid>
                <a:gridCol w="4402667">
                  <a:extLst>
                    <a:ext uri="{9D8B030D-6E8A-4147-A177-3AD203B41FA5}">
                      <a16:colId xmlns:a16="http://schemas.microsoft.com/office/drawing/2014/main" val="1038772524"/>
                    </a:ext>
                  </a:extLst>
                </a:gridCol>
                <a:gridCol w="4402667">
                  <a:extLst>
                    <a:ext uri="{9D8B030D-6E8A-4147-A177-3AD203B41FA5}">
                      <a16:colId xmlns:a16="http://schemas.microsoft.com/office/drawing/2014/main" val="3820666238"/>
                    </a:ext>
                  </a:extLst>
                </a:gridCol>
              </a:tblGrid>
              <a:tr h="536739">
                <a:tc>
                  <a:txBody>
                    <a:bodyPr/>
                    <a:lstStyle/>
                    <a:p>
                      <a:r>
                        <a:rPr lang="en-US" sz="2100"/>
                        <a:t>                   OBJECTIVE</a:t>
                      </a:r>
                    </a:p>
                  </a:txBody>
                  <a:tcPr marL="60710" marR="60710" marT="30355" marB="30355"/>
                </a:tc>
                <a:tc>
                  <a:txBody>
                    <a:bodyPr/>
                    <a:lstStyle/>
                    <a:p>
                      <a:r>
                        <a:rPr lang="en-US" sz="2100"/>
                        <a:t>                  OUTCOMES</a:t>
                      </a:r>
                    </a:p>
                  </a:txBody>
                  <a:tcPr marL="60710" marR="60710" marT="30355" marB="30355"/>
                </a:tc>
                <a:extLst>
                  <a:ext uri="{0D108BD9-81ED-4DB2-BD59-A6C34878D82A}">
                    <a16:rowId xmlns:a16="http://schemas.microsoft.com/office/drawing/2014/main" val="2109727909"/>
                  </a:ext>
                </a:extLst>
              </a:tr>
              <a:tr h="1068163">
                <a:tc>
                  <a:txBody>
                    <a:bodyPr/>
                    <a:lstStyle/>
                    <a:p>
                      <a:r>
                        <a:rPr lang="en-US" sz="1200"/>
                        <a:t>Develop a hybrid AI-enabled system that detects emotionally vulnerable, relationship-based terms in digital communication to protect user privacy.</a:t>
                      </a:r>
                    </a:p>
                  </a:txBody>
                  <a:tcPr marL="60710" marR="60710" marT="30355" marB="30355"/>
                </a:tc>
                <a:tc>
                  <a:txBody>
                    <a:bodyPr/>
                    <a:lstStyle/>
                    <a:p>
                      <a:r>
                        <a:rPr lang="en-US" sz="1200"/>
                        <a:t>Successfully built a dual-layer detection model combining Logistic Regression + TF-IDF for ML-based classification and Boyer-Moore algorithm for exact pattern matching</a:t>
                      </a:r>
                    </a:p>
                  </a:txBody>
                  <a:tcPr marL="60710" marR="60710" marT="30355" marB="30355"/>
                </a:tc>
                <a:extLst>
                  <a:ext uri="{0D108BD9-81ED-4DB2-BD59-A6C34878D82A}">
                    <a16:rowId xmlns:a16="http://schemas.microsoft.com/office/drawing/2014/main" val="2831779542"/>
                  </a:ext>
                </a:extLst>
              </a:tr>
              <a:tr h="829023">
                <a:tc>
                  <a:txBody>
                    <a:bodyPr/>
                    <a:lstStyle/>
                    <a:p>
                      <a:r>
                        <a:rPr lang="en-US" sz="1200"/>
                        <a:t>Create a custom dataset with culturally diverse and contextually relevant positive &amp; negative samples to train an accurate classifier.</a:t>
                      </a:r>
                    </a:p>
                  </a:txBody>
                  <a:tcPr marL="60710" marR="60710" marT="30355" marB="30355"/>
                </a:tc>
                <a:tc>
                  <a:txBody>
                    <a:bodyPr/>
                    <a:lstStyle/>
                    <a:p>
                      <a:r>
                        <a:rPr lang="en-US" sz="1200"/>
                        <a:t>Curated 500+ positive and 500+ negative examples, improving accuracy, reducing false positives, and enhancing context-aware detection.</a:t>
                      </a:r>
                    </a:p>
                  </a:txBody>
                  <a:tcPr marL="60710" marR="60710" marT="30355" marB="30355"/>
                </a:tc>
                <a:extLst>
                  <a:ext uri="{0D108BD9-81ED-4DB2-BD59-A6C34878D82A}">
                    <a16:rowId xmlns:a16="http://schemas.microsoft.com/office/drawing/2014/main" val="2434493729"/>
                  </a:ext>
                </a:extLst>
              </a:tr>
              <a:tr h="829023">
                <a:tc>
                  <a:txBody>
                    <a:bodyPr/>
                    <a:lstStyle/>
                    <a:p>
                      <a:r>
                        <a:rPr lang="en-US" sz="1200"/>
                        <a:t>Ensure real-time detection &amp; user control by providing masking options for detected sensitive terms.</a:t>
                      </a:r>
                    </a:p>
                  </a:txBody>
                  <a:tcPr marL="60710" marR="60710" marT="30355" marB="30355"/>
                </a:tc>
                <a:tc>
                  <a:txBody>
                    <a:bodyPr/>
                    <a:lstStyle/>
                    <a:p>
                      <a:r>
                        <a:rPr lang="en-US" sz="1200"/>
                        <a:t>Implemented an interactive alert system prompting users to mask detected terms (e.g., sister → s*r) before sending.</a:t>
                      </a:r>
                    </a:p>
                  </a:txBody>
                  <a:tcPr marL="60710" marR="60710" marT="30355" marB="30355"/>
                </a:tc>
                <a:extLst>
                  <a:ext uri="{0D108BD9-81ED-4DB2-BD59-A6C34878D82A}">
                    <a16:rowId xmlns:a16="http://schemas.microsoft.com/office/drawing/2014/main" val="3534590600"/>
                  </a:ext>
                </a:extLst>
              </a:tr>
              <a:tr h="829023">
                <a:tc>
                  <a:txBody>
                    <a:bodyPr/>
                    <a:lstStyle/>
                    <a:p>
                      <a:r>
                        <a:rPr lang="en-US" sz="1200"/>
                        <a:t>Evaluate model performance using standard metrics (Accuracy, Precision, Recall, F1, AUC) to ensure reliability.</a:t>
                      </a:r>
                    </a:p>
                  </a:txBody>
                  <a:tcPr marL="60710" marR="60710" marT="30355" marB="30355"/>
                </a:tc>
                <a:tc>
                  <a:txBody>
                    <a:bodyPr/>
                    <a:lstStyle/>
                    <a:p>
                      <a:r>
                        <a:rPr lang="en-US" sz="1200"/>
                        <a:t>Achieved 95.89% Accuracy, 96.34% Precision, 97.11% Recall, 96.72% F1 Score, and AUC = 0.99, demonstrating high reliability in real-world scenarios.</a:t>
                      </a:r>
                    </a:p>
                  </a:txBody>
                  <a:tcPr marL="60710" marR="60710" marT="30355" marB="30355"/>
                </a:tc>
                <a:extLst>
                  <a:ext uri="{0D108BD9-81ED-4DB2-BD59-A6C34878D82A}">
                    <a16:rowId xmlns:a16="http://schemas.microsoft.com/office/drawing/2014/main" val="1137782635"/>
                  </a:ext>
                </a:extLst>
              </a:tr>
              <a:tr h="1068163">
                <a:tc>
                  <a:txBody>
                    <a:bodyPr/>
                    <a:lstStyle/>
                    <a:p>
                      <a:r>
                        <a:rPr lang="en-US" sz="1200" dirty="0"/>
                        <a:t>Design a scalable and adaptable framework for future privacy-preserving applications.</a:t>
                      </a:r>
                    </a:p>
                  </a:txBody>
                  <a:tcPr marL="60710" marR="60710" marT="30355" marB="30355"/>
                </a:tc>
                <a:tc>
                  <a:txBody>
                    <a:bodyPr/>
                    <a:lstStyle/>
                    <a:p>
                      <a:r>
                        <a:rPr lang="en-US" sz="1200" dirty="0"/>
                        <a:t>System can be adapted to detect financial data, medical info, government IDs, and more by updating datasets. Future scope includes multilingual support and context-aware masking.</a:t>
                      </a:r>
                    </a:p>
                  </a:txBody>
                  <a:tcPr marL="60710" marR="60710" marT="30355" marB="30355"/>
                </a:tc>
                <a:extLst>
                  <a:ext uri="{0D108BD9-81ED-4DB2-BD59-A6C34878D82A}">
                    <a16:rowId xmlns:a16="http://schemas.microsoft.com/office/drawing/2014/main" val="1301761966"/>
                  </a:ext>
                </a:extLst>
              </a:tr>
            </a:tbl>
          </a:graphicData>
        </a:graphic>
      </p:graphicFrame>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922635" y="1250575"/>
            <a:ext cx="4604274" cy="4163210"/>
          </a:xfrm>
        </p:spPr>
        <p:txBody>
          <a:bodyPr vert="horz" lIns="91440" tIns="45720" rIns="91440" bIns="45720" rtlCol="0" anchor="ctr">
            <a:normAutofit/>
          </a:bodyPr>
          <a:lstStyle/>
          <a:p>
            <a:pPr algn="l"/>
            <a:r>
              <a:rPr lang="en-US" sz="6000" kern="1200" dirty="0">
                <a:solidFill>
                  <a:schemeClr val="bg1"/>
                </a:solidFill>
                <a:latin typeface="Algerian" panose="04020705040A02060702" pitchFamily="82" charset="0"/>
              </a:rPr>
              <a:t>PROBLEM STATEMENT</a:t>
            </a:r>
          </a:p>
        </p:txBody>
      </p:sp>
      <p:sp>
        <p:nvSpPr>
          <p:cNvPr id="21" name="Rectangle 20">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293224" y="860612"/>
            <a:ext cx="4797909" cy="5023821"/>
          </a:xfrm>
        </p:spPr>
        <p:txBody>
          <a:bodyPr vert="horz" lIns="91440" tIns="45720" rIns="91440" bIns="45720" rtlCol="0" anchor="ctr">
            <a:normAutofit/>
          </a:bodyPr>
          <a:lstStyle/>
          <a:p>
            <a:r>
              <a:rPr lang="en-US" sz="1700" b="1" u="sng" dirty="0">
                <a:solidFill>
                  <a:schemeClr val="bg1"/>
                </a:solidFill>
              </a:rPr>
              <a:t>The Hidden Risk in Everyday Digital Communication</a:t>
            </a:r>
          </a:p>
          <a:p>
            <a:pPr indent="-228600">
              <a:buFont typeface="Arial" panose="020B0604020202020204" pitchFamily="34" charset="0"/>
              <a:buChar char="•"/>
            </a:pPr>
            <a:endParaRPr lang="en-US" sz="1700" b="1" dirty="0">
              <a:solidFill>
                <a:schemeClr val="bg1"/>
              </a:solidFill>
            </a:endParaRPr>
          </a:p>
          <a:p>
            <a:pPr marL="285750" indent="-228600">
              <a:buFont typeface="Arial" panose="020B0604020202020204" pitchFamily="34" charset="0"/>
              <a:buChar char="•"/>
            </a:pPr>
            <a:r>
              <a:rPr lang="en-US" sz="1700" dirty="0">
                <a:solidFill>
                  <a:schemeClr val="bg1"/>
                </a:solidFill>
              </a:rPr>
              <a:t>In our daily messages, we often use words like father, sister, wife, beta without realizing these are emotionally revealing terms.</a:t>
            </a:r>
          </a:p>
          <a:p>
            <a:pPr marL="57150" indent="-228600">
              <a:buFont typeface="Arial" panose="020B0604020202020204" pitchFamily="34" charset="0"/>
              <a:buChar char="•"/>
            </a:pPr>
            <a:endParaRPr lang="en-US" sz="1700" dirty="0">
              <a:solidFill>
                <a:schemeClr val="bg1"/>
              </a:solidFill>
            </a:endParaRPr>
          </a:p>
          <a:p>
            <a:pPr marL="285750" indent="-228600">
              <a:buFont typeface="Arial" panose="020B0604020202020204" pitchFamily="34" charset="0"/>
              <a:buChar char="•"/>
            </a:pPr>
            <a:r>
              <a:rPr lang="en-US" sz="1700" dirty="0">
                <a:solidFill>
                  <a:schemeClr val="bg1"/>
                </a:solidFill>
              </a:rPr>
              <a:t>Even though they’re not abusive, these words can expose personal relationships — making users emotionally vulnerable to manipulation, cyberstalking, or targeted scams.</a:t>
            </a:r>
          </a:p>
          <a:p>
            <a:pPr marL="57150" indent="-228600">
              <a:buFont typeface="Arial" panose="020B0604020202020204" pitchFamily="34" charset="0"/>
              <a:buChar char="•"/>
            </a:pPr>
            <a:endParaRPr lang="en-US" sz="1700" dirty="0">
              <a:solidFill>
                <a:schemeClr val="bg1"/>
              </a:solidFill>
            </a:endParaRPr>
          </a:p>
          <a:p>
            <a:pPr marL="285750" indent="-228600">
              <a:buFont typeface="Arial" panose="020B0604020202020204" pitchFamily="34" charset="0"/>
              <a:buChar char="•"/>
            </a:pPr>
            <a:r>
              <a:rPr lang="en-US" sz="1700" dirty="0">
                <a:solidFill>
                  <a:schemeClr val="bg1"/>
                </a:solidFill>
              </a:rPr>
              <a:t>Existing content moderation systems only focus on offensive language but ignore emotionally sensitive language, leaving a big gap in online safety.</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DFA41E8-9766-B1B0-C62C-CDA8E64FFA7D}"/>
              </a:ext>
            </a:extLst>
          </p:cNvPr>
          <p:cNvSpPr>
            <a:spLocks noGrp="1"/>
          </p:cNvSpPr>
          <p:nvPr>
            <p:ph type="title"/>
          </p:nvPr>
        </p:nvSpPr>
        <p:spPr>
          <a:xfrm>
            <a:off x="838200" y="0"/>
            <a:ext cx="10515600" cy="954617"/>
          </a:xfrm>
        </p:spPr>
        <p:txBody>
          <a:bodyPr/>
          <a:lstStyle/>
          <a:p>
            <a:r>
              <a:rPr lang="en-US" dirty="0" err="1">
                <a:latin typeface="Algerian" panose="04020705040A02060702" pitchFamily="82" charset="0"/>
              </a:rPr>
              <a:t>Contd</a:t>
            </a:r>
            <a:r>
              <a:rPr lang="en-US" dirty="0">
                <a:latin typeface="Algerian" panose="04020705040A02060702" pitchFamily="82" charset="0"/>
              </a:rPr>
              <a:t>…</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sz="quarter" idx="15"/>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8390" r="8392" b="2"/>
          <a:stretch>
            <a:fillRect/>
          </a:stretch>
        </p:blipFill>
        <p:spPr>
          <a:xfrm>
            <a:off x="431800" y="801511"/>
            <a:ext cx="5134335" cy="5192183"/>
          </a:xfrm>
          <a:noFill/>
        </p:spPr>
      </p:pic>
      <p:sp>
        <p:nvSpPr>
          <p:cNvPr id="22" name="Content Placeholder 3">
            <a:extLst>
              <a:ext uri="{FF2B5EF4-FFF2-40B4-BE49-F238E27FC236}">
                <a16:creationId xmlns:a16="http://schemas.microsoft.com/office/drawing/2014/main" id="{A8621C85-7888-81A6-7BD6-DCDCE9C9A050}"/>
              </a:ext>
            </a:extLst>
          </p:cNvPr>
          <p:cNvSpPr>
            <a:spLocks noGrp="1"/>
          </p:cNvSpPr>
          <p:nvPr>
            <p:ph sz="quarter" idx="16"/>
          </p:nvPr>
        </p:nvSpPr>
        <p:spPr>
          <a:xfrm>
            <a:off x="6219464" y="801511"/>
            <a:ext cx="5134335" cy="5101872"/>
          </a:xfrm>
        </p:spPr>
        <p:txBody>
          <a:bodyPr>
            <a:normAutofit fontScale="85000" lnSpcReduction="10000"/>
          </a:bodyPr>
          <a:lstStyle/>
          <a:p>
            <a:r>
              <a:rPr lang="en-US" b="1" u="sng" dirty="0"/>
              <a:t>Example – Input &amp; Output</a:t>
            </a:r>
          </a:p>
          <a:p>
            <a:r>
              <a:rPr lang="en-US" b="1" dirty="0"/>
              <a:t>Input Message 1:</a:t>
            </a:r>
          </a:p>
          <a:p>
            <a:r>
              <a:rPr lang="en-US" dirty="0"/>
              <a:t>"My sister lives in Delhi.“</a:t>
            </a:r>
          </a:p>
          <a:p>
            <a:pPr marL="342900" indent="-342900">
              <a:buAutoNum type="alphaLcPeriod"/>
            </a:pPr>
            <a:r>
              <a:rPr lang="en-US" dirty="0"/>
              <a:t>Detected vulnerable term: sister</a:t>
            </a:r>
          </a:p>
          <a:p>
            <a:pPr marL="342900" indent="-342900">
              <a:buAutoNum type="alphaLcPeriod"/>
            </a:pPr>
            <a:r>
              <a:rPr lang="en-US" i="1" dirty="0"/>
              <a:t>  Alert: "This message contains emotionally vulnerable word(s). Would you like to mask them?“</a:t>
            </a:r>
          </a:p>
          <a:p>
            <a:pPr marL="342900" indent="-342900">
              <a:buAutoNum type="alphaLcPeriod"/>
            </a:pPr>
            <a:r>
              <a:rPr lang="en-US" dirty="0"/>
              <a:t> If YES: </a:t>
            </a:r>
            <a:r>
              <a:rPr lang="en-US" i="1" dirty="0"/>
              <a:t>"My s***r lives in Delhi.“</a:t>
            </a:r>
          </a:p>
          <a:p>
            <a:pPr marL="342900" indent="-342900">
              <a:buAutoNum type="alphaLcPeriod"/>
            </a:pPr>
            <a:r>
              <a:rPr lang="en-US" dirty="0"/>
              <a:t> If NO: </a:t>
            </a:r>
            <a:r>
              <a:rPr lang="en-US" i="1" dirty="0"/>
              <a:t>"My sister lives in Delhi." </a:t>
            </a:r>
            <a:r>
              <a:rPr lang="en-US" dirty="0"/>
              <a:t>(sent as is)</a:t>
            </a:r>
          </a:p>
          <a:p>
            <a:r>
              <a:rPr lang="en-US" b="1" dirty="0"/>
              <a:t>Input Message 2:</a:t>
            </a:r>
          </a:p>
          <a:p>
            <a:r>
              <a:rPr lang="en-US" i="1" dirty="0"/>
              <a:t>"Happy Birthday to you!“</a:t>
            </a:r>
          </a:p>
          <a:p>
            <a:r>
              <a:rPr lang="en-US" b="1" dirty="0"/>
              <a:t>🔍 No vulnerable term found → Sent without any change</a:t>
            </a:r>
            <a:r>
              <a:rPr lang="en-US" dirty="0"/>
              <a:t>.</a:t>
            </a:r>
          </a:p>
          <a:p>
            <a:endParaRPr lang="en-US" dirty="0"/>
          </a:p>
        </p:txBody>
      </p:sp>
    </p:spTree>
    <p:extLst>
      <p:ext uri="{BB962C8B-B14F-4D97-AF65-F5344CB8AC3E}">
        <p14:creationId xmlns:p14="http://schemas.microsoft.com/office/powerpoint/2010/main" val="1649597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216</TotalTime>
  <Words>2395</Words>
  <Application>Microsoft Office PowerPoint</Application>
  <PresentationFormat>Widescreen</PresentationFormat>
  <Paragraphs>203</Paragraphs>
  <Slides>27</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Meiryo</vt:lpstr>
      <vt:lpstr>Algerian</vt:lpstr>
      <vt:lpstr>Amasis MT Pro</vt:lpstr>
      <vt:lpstr>Aptos</vt:lpstr>
      <vt:lpstr>Arial</vt:lpstr>
      <vt:lpstr>Arial Black</vt:lpstr>
      <vt:lpstr>Calibri</vt:lpstr>
      <vt:lpstr>Calibri Light</vt:lpstr>
      <vt:lpstr>Wingdings</vt:lpstr>
      <vt:lpstr>Office Theme</vt:lpstr>
      <vt:lpstr>Information leakage prevention through ai-enabled pattern matching algorithm  on social media  Speak Freely, Stay Protected</vt:lpstr>
      <vt:lpstr>BACKGROUND</vt:lpstr>
      <vt:lpstr>MOTIVATION</vt:lpstr>
      <vt:lpstr>STATISTICAL INFORMATION</vt:lpstr>
      <vt:lpstr>PowerPoint Presentation</vt:lpstr>
      <vt:lpstr>PROJECT MILESTONE</vt:lpstr>
      <vt:lpstr>OBJECTIVE</vt:lpstr>
      <vt:lpstr>PROBLEM STATEMENT</vt:lpstr>
      <vt:lpstr>Contd…</vt:lpstr>
      <vt:lpstr>INTRODUCTION</vt:lpstr>
      <vt:lpstr>PowerPoint Presentation</vt:lpstr>
      <vt:lpstr>METHODOLOGY</vt:lpstr>
      <vt:lpstr>CONTD..</vt:lpstr>
      <vt:lpstr>CONTD..</vt:lpstr>
      <vt:lpstr>CONTD..</vt:lpstr>
      <vt:lpstr>CONTD..</vt:lpstr>
      <vt:lpstr>              EXPERIMENTAL SETUP</vt:lpstr>
      <vt:lpstr>CONTD..</vt:lpstr>
      <vt:lpstr>CONTD..</vt:lpstr>
      <vt:lpstr>RESULTS AND DISCUSSIONS </vt:lpstr>
      <vt:lpstr>VISUAL OUTPUT</vt:lpstr>
      <vt:lpstr>STATISTICAL ANALYSIS</vt:lpstr>
      <vt:lpstr>PowerPoint Presentation</vt:lpstr>
      <vt:lpstr>NATIONAL &amp; INTERNATIONAL STATUS</vt:lpstr>
      <vt:lpstr>BENEFITS &amp; APPLICATIONS</vt:lpstr>
      <vt:lpstr>CONCLUSION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leakage prevention through ai-enabled pattern matching algorithm  on social media  Speak Freely, Stay Protected</dc:title>
  <dc:creator>SUMIT VERMA (BTECH10015.22@bitmesra.ac.in)</dc:creator>
  <cp:lastModifiedBy>SUMIT VERMA (BTECH10015.22@bitmesra.ac.in)</cp:lastModifiedBy>
  <cp:revision>1</cp:revision>
  <dcterms:created xsi:type="dcterms:W3CDTF">2025-08-11T16:54:10Z</dcterms:created>
  <dcterms:modified xsi:type="dcterms:W3CDTF">2025-08-11T20:30:47Z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